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03" r:id="rId1"/>
  </p:sldMasterIdLst>
  <p:notesMasterIdLst>
    <p:notesMasterId r:id="rId16"/>
  </p:notesMasterIdLst>
  <p:handoutMasterIdLst>
    <p:handoutMasterId r:id="rId17"/>
  </p:handoutMasterIdLst>
  <p:sldIdLst>
    <p:sldId id="256" r:id="rId2"/>
    <p:sldId id="273" r:id="rId3"/>
    <p:sldId id="261" r:id="rId4"/>
    <p:sldId id="262" r:id="rId5"/>
    <p:sldId id="263" r:id="rId6"/>
    <p:sldId id="264" r:id="rId7"/>
    <p:sldId id="265" r:id="rId8"/>
    <p:sldId id="266" r:id="rId9"/>
    <p:sldId id="267" r:id="rId10"/>
    <p:sldId id="268" r:id="rId11"/>
    <p:sldId id="269" r:id="rId12"/>
    <p:sldId id="274"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83B5"/>
    <a:srgbClr val="1B2140"/>
    <a:srgbClr val="192756"/>
    <a:srgbClr val="192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2" autoAdjust="0"/>
    <p:restoredTop sz="94674"/>
  </p:normalViewPr>
  <p:slideViewPr>
    <p:cSldViewPr snapToGrid="0" snapToObjects="1">
      <p:cViewPr varScale="1">
        <p:scale>
          <a:sx n="110" d="100"/>
          <a:sy n="110" d="100"/>
        </p:scale>
        <p:origin x="1656" y="10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170" d="100"/>
          <a:sy n="170" d="100"/>
        </p:scale>
        <p:origin x="65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B3FBB2-3534-EF46-AE2E-CE202CABE5B1}" type="datetimeFigureOut">
              <a:rPr lang="en-US" smtClean="0"/>
              <a:pPr/>
              <a:t>10/14/2021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11DD26-47AF-3944-91CC-7B883497C3A0}" type="slidenum">
              <a:rPr lang="en-US" smtClean="0"/>
              <a:pPr/>
              <a:t>‹#›</a:t>
            </a:fld>
            <a:endParaRPr lang="en-US" dirty="0"/>
          </a:p>
        </p:txBody>
      </p:sp>
    </p:spTree>
    <p:extLst>
      <p:ext uri="{BB962C8B-B14F-4D97-AF65-F5344CB8AC3E}">
        <p14:creationId xmlns:p14="http://schemas.microsoft.com/office/powerpoint/2010/main" val="699786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F725A-4DE3-F347-B405-186D6426AF80}" type="datetimeFigureOut">
              <a:rPr lang="en-US" smtClean="0"/>
              <a:pPr/>
              <a:t>10/14/2021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12B0BC-FA97-FB47-A7F7-196EDDC37D60}" type="slidenum">
              <a:rPr lang="en-US" smtClean="0"/>
              <a:pPr/>
              <a:t>‹#›</a:t>
            </a:fld>
            <a:endParaRPr lang="en-US" dirty="0"/>
          </a:p>
        </p:txBody>
      </p:sp>
    </p:spTree>
    <p:extLst>
      <p:ext uri="{BB962C8B-B14F-4D97-AF65-F5344CB8AC3E}">
        <p14:creationId xmlns:p14="http://schemas.microsoft.com/office/powerpoint/2010/main" val="169488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142999" y="3188613"/>
            <a:ext cx="6858000" cy="1109663"/>
          </a:xfrm>
          <a:prstGeom prst="rect">
            <a:avLst/>
          </a:prstGeom>
        </p:spPr>
        <p:txBody>
          <a:bodyPr>
            <a:noAutofit/>
          </a:bodyPr>
          <a:lstStyle>
            <a:lvl1pPr algn="ctr">
              <a:defRPr sz="4400"/>
            </a:lvl1pPr>
          </a:lstStyle>
          <a:p>
            <a:r>
              <a:rPr lang="en-US" sz="4400" dirty="0"/>
              <a:t>Title (44 </a:t>
            </a:r>
            <a:r>
              <a:rPr lang="en-US" sz="4400" dirty="0" err="1"/>
              <a:t>pt</a:t>
            </a:r>
            <a:r>
              <a:rPr lang="en-US" sz="4400" dirty="0"/>
              <a:t>)</a:t>
            </a:r>
            <a:endParaRPr lang="en-US" b="1" dirty="0">
              <a:solidFill>
                <a:srgbClr val="192757"/>
              </a:solidFill>
              <a:latin typeface="Arial" charset="0"/>
              <a:ea typeface="Arial" charset="0"/>
              <a:cs typeface="Arial" charset="0"/>
            </a:endParaRPr>
          </a:p>
        </p:txBody>
      </p:sp>
      <p:sp>
        <p:nvSpPr>
          <p:cNvPr id="8" name="Rectangle 7">
            <a:extLst>
              <a:ext uri="{FF2B5EF4-FFF2-40B4-BE49-F238E27FC236}">
                <a16:creationId xmlns:a16="http://schemas.microsoft.com/office/drawing/2014/main" id="{20A405E3-F3B8-2040-A32C-6B25E3153D43}"/>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3" name="Group 2">
            <a:extLst>
              <a:ext uri="{FF2B5EF4-FFF2-40B4-BE49-F238E27FC236}">
                <a16:creationId xmlns:a16="http://schemas.microsoft.com/office/drawing/2014/main" id="{8DD04289-5314-6D4F-976B-264A924B871B}"/>
              </a:ext>
            </a:extLst>
          </p:cNvPr>
          <p:cNvGrpSpPr/>
          <p:nvPr userDrawn="1"/>
        </p:nvGrpSpPr>
        <p:grpSpPr>
          <a:xfrm>
            <a:off x="0" y="6712273"/>
            <a:ext cx="9144000" cy="145727"/>
            <a:chOff x="0" y="6712273"/>
            <a:chExt cx="9144000" cy="145727"/>
          </a:xfrm>
        </p:grpSpPr>
        <p:sp>
          <p:nvSpPr>
            <p:cNvPr id="9" name="Rectangle 8">
              <a:extLst>
                <a:ext uri="{FF2B5EF4-FFF2-40B4-BE49-F238E27FC236}">
                  <a16:creationId xmlns:a16="http://schemas.microsoft.com/office/drawing/2014/main" id="{A56A2B8C-1476-E945-A9CC-F8160925AF84}"/>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FCE9C760-D739-1748-9650-928204C4FD61}"/>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1" name="Content Placeholder 20">
            <a:extLst>
              <a:ext uri="{FF2B5EF4-FFF2-40B4-BE49-F238E27FC236}">
                <a16:creationId xmlns:a16="http://schemas.microsoft.com/office/drawing/2014/main" id="{07E1B963-4B12-D44A-8997-57FDE0834094}"/>
              </a:ext>
            </a:extLst>
          </p:cNvPr>
          <p:cNvSpPr>
            <a:spLocks noGrp="1"/>
          </p:cNvSpPr>
          <p:nvPr userDrawn="1">
            <p:ph sz="quarter" idx="10" hasCustomPrompt="1"/>
          </p:nvPr>
        </p:nvSpPr>
        <p:spPr>
          <a:xfrm>
            <a:off x="1143000" y="4419071"/>
            <a:ext cx="6858000" cy="550862"/>
          </a:xfrm>
        </p:spPr>
        <p:txBody>
          <a:bodyPr>
            <a:noAutofit/>
          </a:bodyPr>
          <a:lstStyle>
            <a:lvl1pPr marL="0" indent="0" algn="ctr">
              <a:buNone/>
              <a:defRPr sz="3600"/>
            </a:lvl1pPr>
          </a:lstStyle>
          <a:p>
            <a:pPr lvl="0"/>
            <a:r>
              <a:rPr lang="en-US" dirty="0"/>
              <a:t>Subtitle (36 </a:t>
            </a:r>
            <a:r>
              <a:rPr lang="en-US" dirty="0" err="1"/>
              <a:t>pt</a:t>
            </a:r>
            <a:r>
              <a:rPr lang="en-US" dirty="0"/>
              <a:t>)</a:t>
            </a:r>
          </a:p>
        </p:txBody>
      </p:sp>
      <p:pic>
        <p:nvPicPr>
          <p:cNvPr id="11" name="Picture 2" descr="C:\Users\Olivia\Desktop\AdventHealth-Logo.png">
            <a:extLst>
              <a:ext uri="{FF2B5EF4-FFF2-40B4-BE49-F238E27FC236}">
                <a16:creationId xmlns:a16="http://schemas.microsoft.com/office/drawing/2014/main" id="{942153F7-64E9-E54F-9C0B-8E414D9C50AE}"/>
              </a:ext>
            </a:extLst>
          </p:cNvPr>
          <p:cNvPicPr>
            <a:picLocks noChangeAspect="1" noChangeArrowheads="1"/>
          </p:cNvPicPr>
          <p:nvPr userDrawn="1"/>
        </p:nvPicPr>
        <p:blipFill rotWithShape="1">
          <a:blip r:embed="rId2"/>
          <a:srcRect b="15721"/>
          <a:stretch/>
        </p:blipFill>
        <p:spPr bwMode="auto">
          <a:xfrm>
            <a:off x="4995631" y="557250"/>
            <a:ext cx="1908221" cy="697119"/>
          </a:xfrm>
          <a:prstGeom prst="rect">
            <a:avLst/>
          </a:prstGeom>
          <a:noFill/>
        </p:spPr>
      </p:pic>
      <p:pic>
        <p:nvPicPr>
          <p:cNvPr id="14" name="Picture 13">
            <a:extLst>
              <a:ext uri="{FF2B5EF4-FFF2-40B4-BE49-F238E27FC236}">
                <a16:creationId xmlns:a16="http://schemas.microsoft.com/office/drawing/2014/main" id="{ABA6E801-5676-484B-8C70-6F15A80351A9}"/>
              </a:ext>
            </a:extLst>
          </p:cNvPr>
          <p:cNvPicPr>
            <a:picLocks noChangeAspect="1"/>
          </p:cNvPicPr>
          <p:nvPr userDrawn="1"/>
        </p:nvPicPr>
        <p:blipFill>
          <a:blip r:embed="rId3"/>
          <a:stretch>
            <a:fillRect/>
          </a:stretch>
        </p:blipFill>
        <p:spPr>
          <a:xfrm>
            <a:off x="1894605" y="0"/>
            <a:ext cx="2676252" cy="2141001"/>
          </a:xfrm>
          <a:prstGeom prst="rect">
            <a:avLst/>
          </a:prstGeom>
          <a:effectLst>
            <a:outerShdw blurRad="152400" dist="12700" dir="5400000" sx="103000" sy="103000" algn="t" rotWithShape="0">
              <a:prstClr val="black">
                <a:alpha val="35000"/>
              </a:prstClr>
            </a:outerShdw>
          </a:effectLst>
        </p:spPr>
      </p:pic>
      <p:pic>
        <p:nvPicPr>
          <p:cNvPr id="16" name="Picture 15">
            <a:extLst>
              <a:ext uri="{FF2B5EF4-FFF2-40B4-BE49-F238E27FC236}">
                <a16:creationId xmlns:a16="http://schemas.microsoft.com/office/drawing/2014/main" id="{DA7E76A6-72EE-A948-BB2F-2D16F495603F}"/>
              </a:ext>
            </a:extLst>
          </p:cNvPr>
          <p:cNvPicPr>
            <a:picLocks noChangeAspect="1"/>
          </p:cNvPicPr>
          <p:nvPr userDrawn="1"/>
        </p:nvPicPr>
        <p:blipFill>
          <a:blip r:embed="rId4"/>
          <a:stretch>
            <a:fillRect/>
          </a:stretch>
        </p:blipFill>
        <p:spPr>
          <a:xfrm>
            <a:off x="2478305" y="602518"/>
            <a:ext cx="1501191" cy="6185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6" name="Vertical Content Placeholder 5">
            <a:extLst>
              <a:ext uri="{FF2B5EF4-FFF2-40B4-BE49-F238E27FC236}">
                <a16:creationId xmlns:a16="http://schemas.microsoft.com/office/drawing/2014/main" id="{9A35FA0C-1EE0-FF49-9F60-C356A7434115}"/>
              </a:ext>
            </a:extLst>
          </p:cNvPr>
          <p:cNvSpPr>
            <a:spLocks noGrp="1"/>
          </p:cNvSpPr>
          <p:nvPr>
            <p:ph orient="vert" sz="quarter" idx="10" hasCustomPrompt="1"/>
          </p:nvPr>
        </p:nvSpPr>
        <p:spPr>
          <a:xfrm>
            <a:off x="265672" y="1538246"/>
            <a:ext cx="8569409" cy="4572000"/>
          </a:xfrm>
        </p:spPr>
        <p:txBody>
          <a:bodyPr vert="eaVert"/>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1" name="Rectangle 10">
            <a:extLst>
              <a:ext uri="{FF2B5EF4-FFF2-40B4-BE49-F238E27FC236}">
                <a16:creationId xmlns:a16="http://schemas.microsoft.com/office/drawing/2014/main" id="{37E3ED58-A29D-9145-8976-F82799C03744}"/>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2" name="Group 11">
            <a:extLst>
              <a:ext uri="{FF2B5EF4-FFF2-40B4-BE49-F238E27FC236}">
                <a16:creationId xmlns:a16="http://schemas.microsoft.com/office/drawing/2014/main" id="{4FEDB4A1-A5F4-514E-BECE-65DA0145BA2E}"/>
              </a:ext>
            </a:extLst>
          </p:cNvPr>
          <p:cNvGrpSpPr/>
          <p:nvPr userDrawn="1"/>
        </p:nvGrpSpPr>
        <p:grpSpPr>
          <a:xfrm>
            <a:off x="0" y="6712273"/>
            <a:ext cx="9144000" cy="145727"/>
            <a:chOff x="0" y="6712273"/>
            <a:chExt cx="9144000" cy="145727"/>
          </a:xfrm>
        </p:grpSpPr>
        <p:sp>
          <p:nvSpPr>
            <p:cNvPr id="13" name="Rectangle 12">
              <a:extLst>
                <a:ext uri="{FF2B5EF4-FFF2-40B4-BE49-F238E27FC236}">
                  <a16:creationId xmlns:a16="http://schemas.microsoft.com/office/drawing/2014/main" id="{9D6D6D73-D8B4-EB48-8A0C-A2AA493EA739}"/>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2F70AD93-9CB1-9D4F-BB96-41D20A38B177}"/>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7" name="Title 6">
            <a:extLst>
              <a:ext uri="{FF2B5EF4-FFF2-40B4-BE49-F238E27FC236}">
                <a16:creationId xmlns:a16="http://schemas.microsoft.com/office/drawing/2014/main" id="{AAA2D606-C3E7-C940-B733-6C05F5A88F9C}"/>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0" name="Picture 9">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6" name="Picture 2" descr="C:\Users\Olivia\Desktop\AdventHealth-Logo.png">
            <a:extLst>
              <a:ext uri="{FF2B5EF4-FFF2-40B4-BE49-F238E27FC236}">
                <a16:creationId xmlns:a16="http://schemas.microsoft.com/office/drawing/2014/main" id="{3EAB76EF-42A6-4248-8BE1-D601CAD4D9EA}"/>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rot="5400000">
            <a:off x="5256035" y="3251488"/>
            <a:ext cx="6260758" cy="400340"/>
          </a:xfrm>
          <a:prstGeom prst="rect">
            <a:avLst/>
          </a:prstGeom>
        </p:spPr>
        <p:txBody>
          <a:bodyPr>
            <a:noAutofit/>
          </a:bodyPr>
          <a:lstStyle>
            <a:lvl1pPr algn="ctr">
              <a:defRPr sz="2800"/>
            </a:lvl1pPr>
          </a:lstStyle>
          <a:p>
            <a:r>
              <a:rPr lang="en-US" sz="2400" b="1" dirty="0">
                <a:solidFill>
                  <a:srgbClr val="192757"/>
                </a:solidFill>
                <a:latin typeface="Arial" charset="0"/>
                <a:cs typeface="Arial" charset="0"/>
              </a:rPr>
              <a:t>Heading Centered (24 </a:t>
            </a:r>
            <a:r>
              <a:rPr lang="en-US" sz="2400" b="1" dirty="0" err="1">
                <a:solidFill>
                  <a:srgbClr val="192757"/>
                </a:solidFill>
                <a:latin typeface="Arial" charset="0"/>
                <a:cs typeface="Arial" charset="0"/>
              </a:rPr>
              <a:t>pt</a:t>
            </a:r>
            <a:r>
              <a:rPr lang="en-US" sz="2400" b="1" dirty="0">
                <a:solidFill>
                  <a:srgbClr val="192757"/>
                </a:solidFill>
                <a:latin typeface="Arial" charset="0"/>
                <a:cs typeface="Arial" charset="0"/>
              </a:rPr>
              <a:t>)</a:t>
            </a:r>
            <a:endParaRPr lang="en-US" sz="2400" b="1" dirty="0">
              <a:solidFill>
                <a:srgbClr val="192757"/>
              </a:solidFill>
              <a:latin typeface="Arial" charset="0"/>
              <a:ea typeface="Arial" charset="0"/>
              <a:cs typeface="Arial" charset="0"/>
            </a:endParaRPr>
          </a:p>
        </p:txBody>
      </p:sp>
      <p:sp>
        <p:nvSpPr>
          <p:cNvPr id="12" name="Vertical Content Placeholder 5">
            <a:extLst>
              <a:ext uri="{FF2B5EF4-FFF2-40B4-BE49-F238E27FC236}">
                <a16:creationId xmlns:a16="http://schemas.microsoft.com/office/drawing/2014/main" id="{25B8653F-4C49-3546-98C5-58309405472B}"/>
              </a:ext>
            </a:extLst>
          </p:cNvPr>
          <p:cNvSpPr>
            <a:spLocks noGrp="1"/>
          </p:cNvSpPr>
          <p:nvPr userDrawn="1">
            <p:ph orient="vert" sz="quarter" idx="10" hasCustomPrompt="1"/>
          </p:nvPr>
        </p:nvSpPr>
        <p:spPr>
          <a:xfrm>
            <a:off x="712036" y="321276"/>
            <a:ext cx="7015922" cy="6260758"/>
          </a:xfrm>
        </p:spPr>
        <p:txBody>
          <a:bodyPr vert="eaVert"/>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4" name="Rectangle 13"/>
          <p:cNvSpPr/>
          <p:nvPr userDrawn="1"/>
        </p:nvSpPr>
        <p:spPr>
          <a:xfrm rot="5400000">
            <a:off x="5677280" y="3391281"/>
            <a:ext cx="6858002" cy="75438"/>
          </a:xfrm>
          <a:prstGeom prst="rect">
            <a:avLst/>
          </a:prstGeom>
          <a:solidFill>
            <a:srgbClr val="1927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 name="Group 1">
            <a:extLst>
              <a:ext uri="{FF2B5EF4-FFF2-40B4-BE49-F238E27FC236}">
                <a16:creationId xmlns:a16="http://schemas.microsoft.com/office/drawing/2014/main" id="{DAF5EBD4-7A05-4444-A4D2-C05FE2555E2F}"/>
              </a:ext>
            </a:extLst>
          </p:cNvPr>
          <p:cNvGrpSpPr/>
          <p:nvPr userDrawn="1"/>
        </p:nvGrpSpPr>
        <p:grpSpPr>
          <a:xfrm>
            <a:off x="0" y="-1"/>
            <a:ext cx="106577" cy="6858002"/>
            <a:chOff x="0" y="-1"/>
            <a:chExt cx="106577" cy="6858002"/>
          </a:xfrm>
          <a:effectLst/>
        </p:grpSpPr>
        <p:sp>
          <p:nvSpPr>
            <p:cNvPr id="8" name="Rectangle 7"/>
            <p:cNvSpPr/>
            <p:nvPr userDrawn="1"/>
          </p:nvSpPr>
          <p:spPr>
            <a:xfrm rot="5400000">
              <a:off x="-3391282" y="3391281"/>
              <a:ext cx="6858002" cy="7543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p:cNvSpPr/>
            <p:nvPr userDrawn="1"/>
          </p:nvSpPr>
          <p:spPr>
            <a:xfrm rot="5400000">
              <a:off x="-3329281" y="3422141"/>
              <a:ext cx="6858000" cy="13716"/>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pic>
        <p:nvPicPr>
          <p:cNvPr id="11" name="Picture 10">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rot="5400000">
            <a:off x="-75566" y="5903498"/>
            <a:ext cx="961081" cy="395991"/>
          </a:xfrm>
          <a:prstGeom prst="rect">
            <a:avLst/>
          </a:prstGeom>
        </p:spPr>
      </p:pic>
      <p:pic>
        <p:nvPicPr>
          <p:cNvPr id="15" name="Picture 2" descr="C:\Users\Olivia\Desktop\AdventHealth-Logo.png">
            <a:extLst>
              <a:ext uri="{FF2B5EF4-FFF2-40B4-BE49-F238E27FC236}">
                <a16:creationId xmlns:a16="http://schemas.microsoft.com/office/drawing/2014/main" id="{D0068FFB-ACF3-B443-B33E-2EE969907296}"/>
              </a:ext>
            </a:extLst>
          </p:cNvPr>
          <p:cNvPicPr>
            <a:picLocks noChangeAspect="1" noChangeArrowheads="1"/>
          </p:cNvPicPr>
          <p:nvPr userDrawn="1"/>
        </p:nvPicPr>
        <p:blipFill rotWithShape="1">
          <a:blip r:embed="rId3"/>
          <a:srcRect b="16918"/>
          <a:stretch/>
        </p:blipFill>
        <p:spPr bwMode="auto">
          <a:xfrm rot="5400000">
            <a:off x="-242210" y="702682"/>
            <a:ext cx="1333763" cy="480336"/>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2DE2D93-2D73-B143-A74D-7CA7116CBB09}"/>
              </a:ext>
            </a:extLst>
          </p:cNvPr>
          <p:cNvSpPr>
            <a:spLocks noGrp="1"/>
          </p:cNvSpPr>
          <p:nvPr userDrawn="1">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sp>
        <p:nvSpPr>
          <p:cNvPr id="10" name="Content Placeholder 9">
            <a:extLst>
              <a:ext uri="{FF2B5EF4-FFF2-40B4-BE49-F238E27FC236}">
                <a16:creationId xmlns:a16="http://schemas.microsoft.com/office/drawing/2014/main" id="{A52AFC11-E219-1744-8180-34AF7F7AE4EA}"/>
              </a:ext>
            </a:extLst>
          </p:cNvPr>
          <p:cNvSpPr>
            <a:spLocks noGrp="1"/>
          </p:cNvSpPr>
          <p:nvPr userDrawn="1">
            <p:ph sz="quarter" idx="10" hasCustomPrompt="1"/>
          </p:nvPr>
        </p:nvSpPr>
        <p:spPr>
          <a:xfrm>
            <a:off x="265113" y="1510748"/>
            <a:ext cx="8569325" cy="4599499"/>
          </a:xfrm>
        </p:spPr>
        <p:txBody>
          <a:bodyPr>
            <a:normAutofit/>
          </a:bodyPr>
          <a:lstStyle>
            <a:lvl1pPr marL="341313" indent="-341313">
              <a:tabLst/>
              <a:defRPr sz="2800"/>
            </a:lvl1pPr>
            <a:lvl2pPr marL="684213" indent="-342900" defTabSz="631825">
              <a:buFont typeface="Wingdings" pitchFamily="2" charset="2"/>
              <a:buChar char="§"/>
              <a:defRPr sz="2800"/>
            </a:lvl2pPr>
            <a:lvl3pPr marL="1027113" indent="-341313">
              <a:buFont typeface="Wingdings" pitchFamily="2" charset="2"/>
              <a:buChar char="§"/>
              <a:defRPr sz="2800"/>
            </a:lvl3pPr>
            <a:lvl4pPr marL="1487488" indent="-401638">
              <a:buFont typeface="Wingdings" pitchFamily="2" charset="2"/>
              <a:buChar char="§"/>
              <a:defRPr sz="1800"/>
            </a:lvl4pPr>
            <a:lvl5pPr marL="1828800" indent="-344488">
              <a:buFont typeface="Wingdings" pitchFamily="2" charset="2"/>
              <a:buChar char="§"/>
              <a:defRPr sz="4800"/>
            </a:lvl5pPr>
          </a:lstStyle>
          <a:p>
            <a:pPr lvl="0"/>
            <a:r>
              <a:rPr lang="en-US" dirty="0"/>
              <a:t>Click to edit Master text styles (28 </a:t>
            </a:r>
            <a:r>
              <a:rPr lang="en-US" dirty="0" err="1"/>
              <a:t>pt</a:t>
            </a:r>
            <a:r>
              <a:rPr lang="en-US" dirty="0"/>
              <a:t>)</a:t>
            </a:r>
            <a:endParaRPr lang="en-US" sz="2800" dirty="0"/>
          </a:p>
          <a:p>
            <a:pPr lvl="1"/>
            <a:r>
              <a:rPr lang="en-US" dirty="0"/>
              <a:t>Second Level (28 </a:t>
            </a:r>
            <a:r>
              <a:rPr lang="en-US" dirty="0" err="1"/>
              <a:t>pt</a:t>
            </a:r>
            <a:r>
              <a:rPr lang="en-US" dirty="0"/>
              <a:t>)</a:t>
            </a:r>
          </a:p>
          <a:p>
            <a:pPr lvl="2"/>
            <a:r>
              <a:rPr lang="en-US" sz="2800" dirty="0"/>
              <a:t>Third Level (28 </a:t>
            </a:r>
            <a:r>
              <a:rPr lang="en-US" sz="2800" dirty="0" err="1"/>
              <a:t>pt</a:t>
            </a:r>
            <a:r>
              <a:rPr lang="en-US" sz="2800" dirty="0"/>
              <a:t>) </a:t>
            </a:r>
          </a:p>
          <a:p>
            <a:pPr lvl="3"/>
            <a:r>
              <a:rPr lang="en-US" sz="2800" dirty="0"/>
              <a:t>Fourth Level (28 </a:t>
            </a:r>
            <a:r>
              <a:rPr lang="en-US" sz="2800" dirty="0" err="1"/>
              <a:t>pt</a:t>
            </a:r>
            <a:r>
              <a:rPr lang="en-US" sz="2800" dirty="0"/>
              <a:t>) </a:t>
            </a:r>
          </a:p>
          <a:p>
            <a:pPr lvl="4"/>
            <a:r>
              <a:rPr lang="en-US" sz="2800" dirty="0"/>
              <a:t>Fifth Level (28 </a:t>
            </a:r>
            <a:r>
              <a:rPr lang="en-US" sz="2800" dirty="0" err="1"/>
              <a:t>pt</a:t>
            </a:r>
            <a:r>
              <a:rPr lang="en-US" sz="2800" dirty="0"/>
              <a:t>)</a:t>
            </a:r>
          </a:p>
          <a:p>
            <a:pPr lvl="2"/>
            <a:endParaRPr lang="en-US" dirty="0"/>
          </a:p>
        </p:txBody>
      </p:sp>
      <p:sp>
        <p:nvSpPr>
          <p:cNvPr id="4" name="Rectangle 3">
            <a:extLst>
              <a:ext uri="{FF2B5EF4-FFF2-40B4-BE49-F238E27FC236}">
                <a16:creationId xmlns:a16="http://schemas.microsoft.com/office/drawing/2014/main" id="{B8A62588-79C9-4A44-A323-AC3070A001FF}"/>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 name="Group 1">
            <a:extLst>
              <a:ext uri="{FF2B5EF4-FFF2-40B4-BE49-F238E27FC236}">
                <a16:creationId xmlns:a16="http://schemas.microsoft.com/office/drawing/2014/main" id="{9846DD72-7898-934A-9881-8E06FEA92FF1}"/>
              </a:ext>
            </a:extLst>
          </p:cNvPr>
          <p:cNvGrpSpPr/>
          <p:nvPr userDrawn="1"/>
        </p:nvGrpSpPr>
        <p:grpSpPr>
          <a:xfrm>
            <a:off x="0" y="6712273"/>
            <a:ext cx="9144000" cy="145727"/>
            <a:chOff x="0" y="6712273"/>
            <a:chExt cx="9144000" cy="145727"/>
          </a:xfrm>
        </p:grpSpPr>
        <p:sp>
          <p:nvSpPr>
            <p:cNvPr id="5" name="Rectangle 4">
              <a:extLst>
                <a:ext uri="{FF2B5EF4-FFF2-40B4-BE49-F238E27FC236}">
                  <a16:creationId xmlns:a16="http://schemas.microsoft.com/office/drawing/2014/main" id="{DFFBEF71-2578-1940-B7F7-F28E75899DE4}"/>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CA99DE41-E2A1-9F4C-82E0-1232C4936739}"/>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pic>
        <p:nvPicPr>
          <p:cNvPr id="12" name="Picture 11">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1" name="Picture 2" descr="C:\Users\Olivia\Desktop\AdventHealth-Logo.png">
            <a:extLst>
              <a:ext uri="{FF2B5EF4-FFF2-40B4-BE49-F238E27FC236}">
                <a16:creationId xmlns:a16="http://schemas.microsoft.com/office/drawing/2014/main" id="{CB639DE7-D76B-174E-94D5-663C7F3E0E67}"/>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2740" y="4569585"/>
            <a:ext cx="8569968" cy="1536676"/>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Rectangle 18">
            <a:extLst>
              <a:ext uri="{FF2B5EF4-FFF2-40B4-BE49-F238E27FC236}">
                <a16:creationId xmlns:a16="http://schemas.microsoft.com/office/drawing/2014/main" id="{6ADC45CE-9E26-A34F-A67F-D42C0F0D0F45}"/>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0" name="Group 19">
            <a:extLst>
              <a:ext uri="{FF2B5EF4-FFF2-40B4-BE49-F238E27FC236}">
                <a16:creationId xmlns:a16="http://schemas.microsoft.com/office/drawing/2014/main" id="{137D6721-6A7E-8C46-A008-1128E2C39581}"/>
              </a:ext>
            </a:extLst>
          </p:cNvPr>
          <p:cNvGrpSpPr/>
          <p:nvPr userDrawn="1"/>
        </p:nvGrpSpPr>
        <p:grpSpPr>
          <a:xfrm>
            <a:off x="0" y="6712273"/>
            <a:ext cx="9144000" cy="145727"/>
            <a:chOff x="0" y="6712273"/>
            <a:chExt cx="9144000" cy="145727"/>
          </a:xfrm>
        </p:grpSpPr>
        <p:sp>
          <p:nvSpPr>
            <p:cNvPr id="21" name="Rectangle 20">
              <a:extLst>
                <a:ext uri="{FF2B5EF4-FFF2-40B4-BE49-F238E27FC236}">
                  <a16:creationId xmlns:a16="http://schemas.microsoft.com/office/drawing/2014/main" id="{C33E1527-1CAB-F940-B935-E643819065F0}"/>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a:extLst>
                <a:ext uri="{FF2B5EF4-FFF2-40B4-BE49-F238E27FC236}">
                  <a16:creationId xmlns:a16="http://schemas.microsoft.com/office/drawing/2014/main" id="{5DF61936-B21E-8E42-8196-D79BA510EE4F}"/>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6" name="Title 6">
            <a:extLst>
              <a:ext uri="{FF2B5EF4-FFF2-40B4-BE49-F238E27FC236}">
                <a16:creationId xmlns:a16="http://schemas.microsoft.com/office/drawing/2014/main" id="{E6801A44-D402-E843-BE08-AD871FDDB2D0}"/>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0" name="Picture 9">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2" name="Picture 2" descr="C:\Users\Olivia\Desktop\AdventHealth-Logo.png">
            <a:extLst>
              <a:ext uri="{FF2B5EF4-FFF2-40B4-BE49-F238E27FC236}">
                <a16:creationId xmlns:a16="http://schemas.microsoft.com/office/drawing/2014/main" id="{2330465F-7314-1748-ABF6-682BC136C87E}"/>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5F5160-91A4-3744-B993-DB7761F5A893}"/>
              </a:ext>
            </a:extLst>
          </p:cNvPr>
          <p:cNvSpPr>
            <a:spLocks noGrp="1"/>
          </p:cNvSpPr>
          <p:nvPr>
            <p:ph sz="quarter" idx="10" hasCustomPrompt="1"/>
          </p:nvPr>
        </p:nvSpPr>
        <p:spPr>
          <a:xfrm>
            <a:off x="265113" y="1509159"/>
            <a:ext cx="4217435" cy="4601087"/>
          </a:xfrm>
        </p:spPr>
        <p:txBody>
          <a:bodyPr/>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7" name="Content Placeholder 4">
            <a:extLst>
              <a:ext uri="{FF2B5EF4-FFF2-40B4-BE49-F238E27FC236}">
                <a16:creationId xmlns:a16="http://schemas.microsoft.com/office/drawing/2014/main" id="{42588321-70E5-1145-AB63-A29C09D46B22}"/>
              </a:ext>
            </a:extLst>
          </p:cNvPr>
          <p:cNvSpPr>
            <a:spLocks noGrp="1"/>
          </p:cNvSpPr>
          <p:nvPr>
            <p:ph sz="quarter" idx="11" hasCustomPrompt="1"/>
          </p:nvPr>
        </p:nvSpPr>
        <p:spPr>
          <a:xfrm>
            <a:off x="4769708" y="1509159"/>
            <a:ext cx="4109179" cy="4601087"/>
          </a:xfrm>
        </p:spPr>
        <p:txBody>
          <a:bodyPr/>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2" name="Rectangle 11">
            <a:extLst>
              <a:ext uri="{FF2B5EF4-FFF2-40B4-BE49-F238E27FC236}">
                <a16:creationId xmlns:a16="http://schemas.microsoft.com/office/drawing/2014/main" id="{E92C26FC-BC05-3B44-A804-72D5382568B5}"/>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1" name="Group 20">
            <a:extLst>
              <a:ext uri="{FF2B5EF4-FFF2-40B4-BE49-F238E27FC236}">
                <a16:creationId xmlns:a16="http://schemas.microsoft.com/office/drawing/2014/main" id="{6E31DCB1-251B-5C4B-8CDA-7DA5A3954630}"/>
              </a:ext>
            </a:extLst>
          </p:cNvPr>
          <p:cNvGrpSpPr/>
          <p:nvPr userDrawn="1"/>
        </p:nvGrpSpPr>
        <p:grpSpPr>
          <a:xfrm>
            <a:off x="0" y="6712273"/>
            <a:ext cx="9144000" cy="145727"/>
            <a:chOff x="0" y="6712273"/>
            <a:chExt cx="9144000" cy="145727"/>
          </a:xfrm>
        </p:grpSpPr>
        <p:sp>
          <p:nvSpPr>
            <p:cNvPr id="22" name="Rectangle 21">
              <a:extLst>
                <a:ext uri="{FF2B5EF4-FFF2-40B4-BE49-F238E27FC236}">
                  <a16:creationId xmlns:a16="http://schemas.microsoft.com/office/drawing/2014/main" id="{05344080-0551-B64E-ABE6-D95785E93CB5}"/>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Rectangle 22">
              <a:extLst>
                <a:ext uri="{FF2B5EF4-FFF2-40B4-BE49-F238E27FC236}">
                  <a16:creationId xmlns:a16="http://schemas.microsoft.com/office/drawing/2014/main" id="{868FF249-3077-B445-A5EC-F4726B34748E}"/>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7" name="Title 6">
            <a:extLst>
              <a:ext uri="{FF2B5EF4-FFF2-40B4-BE49-F238E27FC236}">
                <a16:creationId xmlns:a16="http://schemas.microsoft.com/office/drawing/2014/main" id="{64CB574A-2368-0846-B842-60BB76DF576C}"/>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1" name="Picture 10">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4" name="Picture 2" descr="C:\Users\Olivia\Desktop\AdventHealth-Logo.png">
            <a:extLst>
              <a:ext uri="{FF2B5EF4-FFF2-40B4-BE49-F238E27FC236}">
                <a16:creationId xmlns:a16="http://schemas.microsoft.com/office/drawing/2014/main" id="{3C4D879F-02F3-7347-9AFF-109956FE59D0}"/>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Content Placeholder 4">
            <a:extLst>
              <a:ext uri="{FF2B5EF4-FFF2-40B4-BE49-F238E27FC236}">
                <a16:creationId xmlns:a16="http://schemas.microsoft.com/office/drawing/2014/main" id="{E08290F4-655D-1740-9E0A-DDB1C1773494}"/>
              </a:ext>
            </a:extLst>
          </p:cNvPr>
          <p:cNvSpPr>
            <a:spLocks noGrp="1"/>
          </p:cNvSpPr>
          <p:nvPr>
            <p:ph sz="quarter" idx="10" hasCustomPrompt="1"/>
          </p:nvPr>
        </p:nvSpPr>
        <p:spPr>
          <a:xfrm>
            <a:off x="265114" y="2045030"/>
            <a:ext cx="4188940" cy="4065216"/>
          </a:xfrm>
        </p:spPr>
        <p:txBody>
          <a:bodyPr/>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7" name="Content Placeholder 4">
            <a:extLst>
              <a:ext uri="{FF2B5EF4-FFF2-40B4-BE49-F238E27FC236}">
                <a16:creationId xmlns:a16="http://schemas.microsoft.com/office/drawing/2014/main" id="{1EB955AD-4A6F-974F-9978-B2FABA0A27E3}"/>
              </a:ext>
            </a:extLst>
          </p:cNvPr>
          <p:cNvSpPr>
            <a:spLocks noGrp="1"/>
          </p:cNvSpPr>
          <p:nvPr>
            <p:ph sz="quarter" idx="11" hasCustomPrompt="1"/>
          </p:nvPr>
        </p:nvSpPr>
        <p:spPr>
          <a:xfrm>
            <a:off x="4769708" y="2045030"/>
            <a:ext cx="4065373" cy="4065216"/>
          </a:xfrm>
        </p:spPr>
        <p:txBody>
          <a:bodyPr/>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9" name="Content Placeholder 8">
            <a:extLst>
              <a:ext uri="{FF2B5EF4-FFF2-40B4-BE49-F238E27FC236}">
                <a16:creationId xmlns:a16="http://schemas.microsoft.com/office/drawing/2014/main" id="{5F1C2A03-6BB9-6643-82FF-8FAC512D1D36}"/>
              </a:ext>
            </a:extLst>
          </p:cNvPr>
          <p:cNvSpPr>
            <a:spLocks noGrp="1"/>
          </p:cNvSpPr>
          <p:nvPr>
            <p:ph sz="quarter" idx="12"/>
          </p:nvPr>
        </p:nvSpPr>
        <p:spPr>
          <a:xfrm>
            <a:off x="283994" y="1487325"/>
            <a:ext cx="4188940" cy="428625"/>
          </a:xfrm>
        </p:spPr>
        <p:txBody>
          <a:bodyPr>
            <a:noAutofit/>
          </a:bodyPr>
          <a:lstStyle>
            <a:lvl1pPr marL="0" indent="0">
              <a:buNone/>
              <a:defRPr sz="2800" b="1"/>
            </a:lvl1pPr>
          </a:lstStyle>
          <a:p>
            <a:pPr lvl="0"/>
            <a:r>
              <a:rPr lang="en-US"/>
              <a:t>Click to edit Master text styles</a:t>
            </a:r>
          </a:p>
        </p:txBody>
      </p:sp>
      <p:sp>
        <p:nvSpPr>
          <p:cNvPr id="18" name="Content Placeholder 8">
            <a:extLst>
              <a:ext uri="{FF2B5EF4-FFF2-40B4-BE49-F238E27FC236}">
                <a16:creationId xmlns:a16="http://schemas.microsoft.com/office/drawing/2014/main" id="{BF2E7C82-3573-5043-8510-E417802A8549}"/>
              </a:ext>
            </a:extLst>
          </p:cNvPr>
          <p:cNvSpPr>
            <a:spLocks noGrp="1"/>
          </p:cNvSpPr>
          <p:nvPr>
            <p:ph sz="quarter" idx="13"/>
          </p:nvPr>
        </p:nvSpPr>
        <p:spPr>
          <a:xfrm>
            <a:off x="4769708" y="1487325"/>
            <a:ext cx="4065373" cy="428625"/>
          </a:xfrm>
        </p:spPr>
        <p:txBody>
          <a:bodyPr>
            <a:noAutofit/>
          </a:bodyPr>
          <a:lstStyle>
            <a:lvl1pPr marL="0" indent="0">
              <a:buNone/>
              <a:defRPr sz="2800" b="1"/>
            </a:lvl1pPr>
          </a:lstStyle>
          <a:p>
            <a:pPr lvl="0"/>
            <a:r>
              <a:rPr lang="en-US"/>
              <a:t>Click to edit Master text styles</a:t>
            </a:r>
          </a:p>
        </p:txBody>
      </p:sp>
      <p:sp>
        <p:nvSpPr>
          <p:cNvPr id="14" name="Rectangle 13">
            <a:extLst>
              <a:ext uri="{FF2B5EF4-FFF2-40B4-BE49-F238E27FC236}">
                <a16:creationId xmlns:a16="http://schemas.microsoft.com/office/drawing/2014/main" id="{68ACE874-F276-0C41-BA88-9932244D425B}"/>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6" name="Group 15">
            <a:extLst>
              <a:ext uri="{FF2B5EF4-FFF2-40B4-BE49-F238E27FC236}">
                <a16:creationId xmlns:a16="http://schemas.microsoft.com/office/drawing/2014/main" id="{2E844826-FC06-874C-94F8-50929733D4FB}"/>
              </a:ext>
            </a:extLst>
          </p:cNvPr>
          <p:cNvGrpSpPr/>
          <p:nvPr userDrawn="1"/>
        </p:nvGrpSpPr>
        <p:grpSpPr>
          <a:xfrm>
            <a:off x="0" y="6712273"/>
            <a:ext cx="9144000" cy="145727"/>
            <a:chOff x="0" y="6712273"/>
            <a:chExt cx="9144000" cy="145727"/>
          </a:xfrm>
        </p:grpSpPr>
        <p:sp>
          <p:nvSpPr>
            <p:cNvPr id="19" name="Rectangle 18">
              <a:extLst>
                <a:ext uri="{FF2B5EF4-FFF2-40B4-BE49-F238E27FC236}">
                  <a16:creationId xmlns:a16="http://schemas.microsoft.com/office/drawing/2014/main" id="{96CD7418-2569-6E45-A689-D05DE2EC1226}"/>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636F4107-3432-934D-BFBF-4EF945AC0C3D}"/>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4" name="Title 6">
            <a:extLst>
              <a:ext uri="{FF2B5EF4-FFF2-40B4-BE49-F238E27FC236}">
                <a16:creationId xmlns:a16="http://schemas.microsoft.com/office/drawing/2014/main" id="{9C6D1FF5-5C04-F847-A608-83E9DF99DA40}"/>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3" name="Picture 12">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22" name="Picture 2" descr="C:\Users\Olivia\Desktop\AdventHealth-Logo.png">
            <a:extLst>
              <a:ext uri="{FF2B5EF4-FFF2-40B4-BE49-F238E27FC236}">
                <a16:creationId xmlns:a16="http://schemas.microsoft.com/office/drawing/2014/main" id="{56576456-21E0-EA40-B4CB-74B433EEB612}"/>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BC1225-5F01-B245-BD9A-FDBC5F30CA36}"/>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1" name="Group 10">
            <a:extLst>
              <a:ext uri="{FF2B5EF4-FFF2-40B4-BE49-F238E27FC236}">
                <a16:creationId xmlns:a16="http://schemas.microsoft.com/office/drawing/2014/main" id="{1C7268C7-7085-934F-AC27-01CD891EA5E2}"/>
              </a:ext>
            </a:extLst>
          </p:cNvPr>
          <p:cNvGrpSpPr/>
          <p:nvPr userDrawn="1"/>
        </p:nvGrpSpPr>
        <p:grpSpPr>
          <a:xfrm>
            <a:off x="0" y="6712273"/>
            <a:ext cx="9144000" cy="145727"/>
            <a:chOff x="0" y="6712273"/>
            <a:chExt cx="9144000" cy="145727"/>
          </a:xfrm>
        </p:grpSpPr>
        <p:sp>
          <p:nvSpPr>
            <p:cNvPr id="12" name="Rectangle 11">
              <a:extLst>
                <a:ext uri="{FF2B5EF4-FFF2-40B4-BE49-F238E27FC236}">
                  <a16:creationId xmlns:a16="http://schemas.microsoft.com/office/drawing/2014/main" id="{AF84EB73-B768-CA4F-ABB7-F4AAE5B58669}"/>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7BD664D3-897E-4F4C-BAA3-40F44C158B72}"/>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7" name="Title 6">
            <a:extLst>
              <a:ext uri="{FF2B5EF4-FFF2-40B4-BE49-F238E27FC236}">
                <a16:creationId xmlns:a16="http://schemas.microsoft.com/office/drawing/2014/main" id="{620C3EE4-E6CA-BC41-A69E-6EE767CBAC79}"/>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9" name="Picture 8">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5" name="Picture 2" descr="C:\Users\Olivia\Desktop\AdventHealth-Logo.png">
            <a:extLst>
              <a:ext uri="{FF2B5EF4-FFF2-40B4-BE49-F238E27FC236}">
                <a16:creationId xmlns:a16="http://schemas.microsoft.com/office/drawing/2014/main" id="{D01CE084-E989-6F40-8E26-41CEE2570C0F}"/>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3" name="Content Placeholder 4">
            <a:extLst>
              <a:ext uri="{FF2B5EF4-FFF2-40B4-BE49-F238E27FC236}">
                <a16:creationId xmlns:a16="http://schemas.microsoft.com/office/drawing/2014/main" id="{8907FE00-3AD6-3549-B370-F35A30C810B3}"/>
              </a:ext>
            </a:extLst>
          </p:cNvPr>
          <p:cNvSpPr>
            <a:spLocks noGrp="1"/>
          </p:cNvSpPr>
          <p:nvPr>
            <p:ph sz="quarter" idx="11" hasCustomPrompt="1"/>
          </p:nvPr>
        </p:nvSpPr>
        <p:spPr>
          <a:xfrm>
            <a:off x="3887392" y="1456904"/>
            <a:ext cx="4947689" cy="4653342"/>
          </a:xfrm>
        </p:spPr>
        <p:txBody>
          <a:bodyPr/>
          <a:lstStyle>
            <a:lvl1pPr>
              <a:defRPr sz="2800"/>
            </a:lvl1pPr>
            <a:lvl2pPr>
              <a:defRPr sz="2800"/>
            </a:lvl2pPr>
            <a:lvl3pPr>
              <a:defRPr sz="2800"/>
            </a:lvl3pPr>
            <a:lvl4pPr>
              <a:defRPr sz="2800"/>
            </a:lvl4pPr>
            <a:lvl5pPr>
              <a:defRPr sz="2800"/>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7" name="Content Placeholder 6">
            <a:extLst>
              <a:ext uri="{FF2B5EF4-FFF2-40B4-BE49-F238E27FC236}">
                <a16:creationId xmlns:a16="http://schemas.microsoft.com/office/drawing/2014/main" id="{C5D41C04-E96F-B443-B2C4-BA6F4EC3B764}"/>
              </a:ext>
            </a:extLst>
          </p:cNvPr>
          <p:cNvSpPr>
            <a:spLocks noGrp="1"/>
          </p:cNvSpPr>
          <p:nvPr>
            <p:ph sz="quarter" idx="12"/>
          </p:nvPr>
        </p:nvSpPr>
        <p:spPr>
          <a:xfrm>
            <a:off x="265113" y="1456145"/>
            <a:ext cx="3308350" cy="4653342"/>
          </a:xfrm>
        </p:spPr>
        <p:txBody>
          <a:bodyPr>
            <a:normAutofit/>
          </a:bodyPr>
          <a:lstStyle>
            <a:lvl1pPr marL="0" indent="0">
              <a:buNone/>
              <a:defRPr sz="2000"/>
            </a:lvl1pPr>
          </a:lstStyle>
          <a:p>
            <a:pPr lvl="0"/>
            <a:r>
              <a:rPr lang="en-US"/>
              <a:t>Click to edit Master text styles</a:t>
            </a:r>
          </a:p>
        </p:txBody>
      </p:sp>
      <p:sp>
        <p:nvSpPr>
          <p:cNvPr id="12" name="Rectangle 11">
            <a:extLst>
              <a:ext uri="{FF2B5EF4-FFF2-40B4-BE49-F238E27FC236}">
                <a16:creationId xmlns:a16="http://schemas.microsoft.com/office/drawing/2014/main" id="{2A210BED-2AA7-354E-941D-152A46794816}"/>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4" name="Group 13">
            <a:extLst>
              <a:ext uri="{FF2B5EF4-FFF2-40B4-BE49-F238E27FC236}">
                <a16:creationId xmlns:a16="http://schemas.microsoft.com/office/drawing/2014/main" id="{95E4EFB4-7665-0749-99BC-07EC0558EDBF}"/>
              </a:ext>
            </a:extLst>
          </p:cNvPr>
          <p:cNvGrpSpPr/>
          <p:nvPr userDrawn="1"/>
        </p:nvGrpSpPr>
        <p:grpSpPr>
          <a:xfrm>
            <a:off x="0" y="6712273"/>
            <a:ext cx="9144000" cy="145727"/>
            <a:chOff x="0" y="6712273"/>
            <a:chExt cx="9144000" cy="145727"/>
          </a:xfrm>
        </p:grpSpPr>
        <p:sp>
          <p:nvSpPr>
            <p:cNvPr id="15" name="Rectangle 14">
              <a:extLst>
                <a:ext uri="{FF2B5EF4-FFF2-40B4-BE49-F238E27FC236}">
                  <a16:creationId xmlns:a16="http://schemas.microsoft.com/office/drawing/2014/main" id="{CC60D909-83C6-C245-B7A7-341028D68AD3}"/>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FCC5F438-B48B-894A-84A4-F2BD982A75EA}"/>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0" name="Title 6">
            <a:extLst>
              <a:ext uri="{FF2B5EF4-FFF2-40B4-BE49-F238E27FC236}">
                <a16:creationId xmlns:a16="http://schemas.microsoft.com/office/drawing/2014/main" id="{F436C091-DFCD-F347-9FF4-51C0656447DB}"/>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1" name="Picture 10">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8" name="Picture 2" descr="C:\Users\Olivia\Desktop\AdventHealth-Logo.png">
            <a:extLst>
              <a:ext uri="{FF2B5EF4-FFF2-40B4-BE49-F238E27FC236}">
                <a16:creationId xmlns:a16="http://schemas.microsoft.com/office/drawing/2014/main" id="{BCE4E36F-77D7-874E-B534-DA3F643BCFA0}"/>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2" y="1457556"/>
            <a:ext cx="4947690" cy="465269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7" name="Content Placeholder 6">
            <a:extLst>
              <a:ext uri="{FF2B5EF4-FFF2-40B4-BE49-F238E27FC236}">
                <a16:creationId xmlns:a16="http://schemas.microsoft.com/office/drawing/2014/main" id="{7DB86335-46A5-7E4C-A4A7-39427903647E}"/>
              </a:ext>
            </a:extLst>
          </p:cNvPr>
          <p:cNvSpPr>
            <a:spLocks noGrp="1"/>
          </p:cNvSpPr>
          <p:nvPr>
            <p:ph sz="quarter" idx="12"/>
          </p:nvPr>
        </p:nvSpPr>
        <p:spPr>
          <a:xfrm>
            <a:off x="265113" y="1455492"/>
            <a:ext cx="3308350" cy="4652689"/>
          </a:xfrm>
        </p:spPr>
        <p:txBody>
          <a:bodyPr>
            <a:normAutofit/>
          </a:bodyPr>
          <a:lstStyle>
            <a:lvl1pPr marL="0" indent="0">
              <a:buNone/>
              <a:defRPr sz="2000"/>
            </a:lvl1pPr>
          </a:lstStyle>
          <a:p>
            <a:pPr lvl="0"/>
            <a:r>
              <a:rPr lang="en-US"/>
              <a:t>Click to edit Master text styles</a:t>
            </a:r>
          </a:p>
        </p:txBody>
      </p:sp>
      <p:sp>
        <p:nvSpPr>
          <p:cNvPr id="12" name="Rectangle 11">
            <a:extLst>
              <a:ext uri="{FF2B5EF4-FFF2-40B4-BE49-F238E27FC236}">
                <a16:creationId xmlns:a16="http://schemas.microsoft.com/office/drawing/2014/main" id="{70272586-8341-2645-B3D0-ED4E40307089}"/>
              </a:ext>
            </a:extLst>
          </p:cNvPr>
          <p:cNvSpPr/>
          <p:nvPr userDrawn="1"/>
        </p:nvSpPr>
        <p:spPr>
          <a:xfrm>
            <a:off x="-1" y="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13" name="Group 12">
            <a:extLst>
              <a:ext uri="{FF2B5EF4-FFF2-40B4-BE49-F238E27FC236}">
                <a16:creationId xmlns:a16="http://schemas.microsoft.com/office/drawing/2014/main" id="{7F6019E0-0676-CB48-94C3-046225869981}"/>
              </a:ext>
            </a:extLst>
          </p:cNvPr>
          <p:cNvGrpSpPr/>
          <p:nvPr userDrawn="1"/>
        </p:nvGrpSpPr>
        <p:grpSpPr>
          <a:xfrm>
            <a:off x="0" y="6712273"/>
            <a:ext cx="9144000" cy="145727"/>
            <a:chOff x="0" y="6712273"/>
            <a:chExt cx="9144000" cy="145727"/>
          </a:xfrm>
        </p:grpSpPr>
        <p:sp>
          <p:nvSpPr>
            <p:cNvPr id="14" name="Rectangle 13">
              <a:extLst>
                <a:ext uri="{FF2B5EF4-FFF2-40B4-BE49-F238E27FC236}">
                  <a16:creationId xmlns:a16="http://schemas.microsoft.com/office/drawing/2014/main" id="{740E34D4-E785-A142-AA75-67D940FE1347}"/>
                </a:ext>
              </a:extLst>
            </p:cNvPr>
            <p:cNvSpPr/>
            <p:nvPr userDrawn="1"/>
          </p:nvSpPr>
          <p:spPr>
            <a:xfrm>
              <a:off x="0" y="6757060"/>
              <a:ext cx="9144000" cy="100940"/>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741D24BB-00A8-8A44-9886-D37FF1EDBFB9}"/>
                </a:ext>
              </a:extLst>
            </p:cNvPr>
            <p:cNvSpPr/>
            <p:nvPr userDrawn="1"/>
          </p:nvSpPr>
          <p:spPr>
            <a:xfrm>
              <a:off x="0" y="6712273"/>
              <a:ext cx="9141714" cy="18288"/>
            </a:xfrm>
            <a:prstGeom prst="rect">
              <a:avLst/>
            </a:prstGeom>
            <a:solidFill>
              <a:srgbClr val="19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0" name="Title 6">
            <a:extLst>
              <a:ext uri="{FF2B5EF4-FFF2-40B4-BE49-F238E27FC236}">
                <a16:creationId xmlns:a16="http://schemas.microsoft.com/office/drawing/2014/main" id="{8E21EB8C-9280-2846-ADBC-F2268D1F3EF4}"/>
              </a:ext>
            </a:extLst>
          </p:cNvPr>
          <p:cNvSpPr>
            <a:spLocks noGrp="1"/>
          </p:cNvSpPr>
          <p:nvPr>
            <p:ph type="title" hasCustomPrompt="1"/>
          </p:nvPr>
        </p:nvSpPr>
        <p:spPr>
          <a:xfrm>
            <a:off x="265113" y="449796"/>
            <a:ext cx="8569968" cy="566207"/>
          </a:xfrm>
        </p:spPr>
        <p:txBody>
          <a:bodyPr>
            <a:normAutofit/>
          </a:bodyPr>
          <a:lstStyle>
            <a:lvl1pPr algn="ctr">
              <a:defRPr sz="3600"/>
            </a:lvl1pPr>
          </a:lstStyle>
          <a:p>
            <a:r>
              <a:rPr lang="en-US" sz="3600" dirty="0"/>
              <a:t>Heading Centered (36 </a:t>
            </a:r>
            <a:r>
              <a:rPr lang="en-US" sz="3600" dirty="0" err="1"/>
              <a:t>pt</a:t>
            </a:r>
            <a:r>
              <a:rPr lang="en-US" sz="3600" dirty="0"/>
              <a:t>)</a:t>
            </a:r>
            <a:endParaRPr lang="en-US" dirty="0"/>
          </a:p>
        </p:txBody>
      </p:sp>
      <p:pic>
        <p:nvPicPr>
          <p:cNvPr id="11" name="Picture 10">
            <a:extLst>
              <a:ext uri="{FF2B5EF4-FFF2-40B4-BE49-F238E27FC236}">
                <a16:creationId xmlns:a16="http://schemas.microsoft.com/office/drawing/2014/main" id="{6B393BD2-D8FC-7846-A7E7-572F4A4D0824}"/>
              </a:ext>
            </a:extLst>
          </p:cNvPr>
          <p:cNvPicPr>
            <a:picLocks noChangeAspect="1"/>
          </p:cNvPicPr>
          <p:nvPr userDrawn="1"/>
        </p:nvPicPr>
        <p:blipFill>
          <a:blip r:embed="rId2"/>
          <a:stretch>
            <a:fillRect/>
          </a:stretch>
        </p:blipFill>
        <p:spPr>
          <a:xfrm>
            <a:off x="7874000" y="6228857"/>
            <a:ext cx="961081" cy="395991"/>
          </a:xfrm>
          <a:prstGeom prst="rect">
            <a:avLst/>
          </a:prstGeom>
        </p:spPr>
      </p:pic>
      <p:pic>
        <p:nvPicPr>
          <p:cNvPr id="18" name="Picture 2" descr="C:\Users\Olivia\Desktop\AdventHealth-Logo.png">
            <a:extLst>
              <a:ext uri="{FF2B5EF4-FFF2-40B4-BE49-F238E27FC236}">
                <a16:creationId xmlns:a16="http://schemas.microsoft.com/office/drawing/2014/main" id="{4AED76AC-EE7F-1742-815B-087A591C3837}"/>
              </a:ext>
            </a:extLst>
          </p:cNvPr>
          <p:cNvPicPr>
            <a:picLocks noChangeAspect="1" noChangeArrowheads="1"/>
          </p:cNvPicPr>
          <p:nvPr userDrawn="1"/>
        </p:nvPicPr>
        <p:blipFill rotWithShape="1">
          <a:blip r:embed="rId3"/>
          <a:srcRect b="16918"/>
          <a:stretch/>
        </p:blipFill>
        <p:spPr bwMode="auto">
          <a:xfrm>
            <a:off x="265112" y="6187150"/>
            <a:ext cx="1333763" cy="480336"/>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3687624"/>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l" defTabSz="685800" rtl="0" eaLnBrk="1" latinLnBrk="0" hangingPunct="1">
        <a:lnSpc>
          <a:spcPct val="90000"/>
        </a:lnSpc>
        <a:spcBef>
          <a:spcPct val="0"/>
        </a:spcBef>
        <a:buNone/>
        <a:defRPr sz="3300" b="1" i="0" kern="1200">
          <a:solidFill>
            <a:srgbClr val="192757"/>
          </a:solidFill>
          <a:latin typeface="Arial" charset="0"/>
          <a:ea typeface="Arial" charset="0"/>
          <a:cs typeface="Arial" charset="0"/>
        </a:defRPr>
      </a:lvl1pPr>
    </p:titleStyle>
    <p:bodyStyle>
      <a:lvl1pPr marL="230188" indent="-230188" algn="l" defTabSz="685800" rtl="0" eaLnBrk="1" latinLnBrk="0" hangingPunct="1">
        <a:lnSpc>
          <a:spcPct val="90000"/>
        </a:lnSpc>
        <a:spcBef>
          <a:spcPts val="750"/>
        </a:spcBef>
        <a:buClr>
          <a:srgbClr val="192757"/>
        </a:buClr>
        <a:buFont typeface="Wingdings" charset="2"/>
        <a:buChar char="§"/>
        <a:defRPr sz="1800" b="0" i="0" kern="1200">
          <a:solidFill>
            <a:schemeClr val="tx1"/>
          </a:solidFill>
          <a:latin typeface="Arial" charset="0"/>
          <a:ea typeface="Arial" charset="0"/>
          <a:cs typeface="Arial" charset="0"/>
        </a:defRPr>
      </a:lvl1pPr>
      <a:lvl2pPr marL="461963" indent="-230188" algn="l" defTabSz="685800" rtl="0" eaLnBrk="1" latinLnBrk="0" hangingPunct="1">
        <a:lnSpc>
          <a:spcPct val="90000"/>
        </a:lnSpc>
        <a:spcBef>
          <a:spcPts val="375"/>
        </a:spcBef>
        <a:buClr>
          <a:srgbClr val="192757"/>
        </a:buClr>
        <a:buFont typeface="Wingdings" charset="2"/>
        <a:buChar char="§"/>
        <a:defRPr sz="1800" b="0" i="0" kern="1200">
          <a:solidFill>
            <a:schemeClr val="tx1"/>
          </a:solidFill>
          <a:latin typeface="Arial" charset="0"/>
          <a:ea typeface="Arial" charset="0"/>
          <a:cs typeface="Arial" charset="0"/>
        </a:defRPr>
      </a:lvl2pPr>
      <a:lvl3pPr marL="684213" indent="-230188" algn="l" defTabSz="685800" rtl="0" eaLnBrk="1" latinLnBrk="0" hangingPunct="1">
        <a:lnSpc>
          <a:spcPct val="90000"/>
        </a:lnSpc>
        <a:spcBef>
          <a:spcPts val="375"/>
        </a:spcBef>
        <a:buClr>
          <a:srgbClr val="192757"/>
        </a:buClr>
        <a:buFont typeface="Wingdings" charset="2"/>
        <a:buChar char="§"/>
        <a:tabLst/>
        <a:defRPr sz="1800" b="0" i="0" kern="1200">
          <a:solidFill>
            <a:schemeClr val="tx1"/>
          </a:solidFill>
          <a:latin typeface="Arial" charset="0"/>
          <a:ea typeface="Arial" charset="0"/>
          <a:cs typeface="Arial" charset="0"/>
        </a:defRPr>
      </a:lvl3pPr>
      <a:lvl4pPr marL="914400" indent="-230188" algn="l" defTabSz="685800" rtl="0" eaLnBrk="1" latinLnBrk="0" hangingPunct="1">
        <a:lnSpc>
          <a:spcPct val="90000"/>
        </a:lnSpc>
        <a:spcBef>
          <a:spcPts val="375"/>
        </a:spcBef>
        <a:buClr>
          <a:srgbClr val="192757"/>
        </a:buClr>
        <a:buFont typeface="Wingdings" charset="2"/>
        <a:buChar char="§"/>
        <a:tabLst/>
        <a:defRPr sz="1800" b="0" i="0" kern="1200">
          <a:solidFill>
            <a:schemeClr val="tx1"/>
          </a:solidFill>
          <a:latin typeface="Arial" charset="0"/>
          <a:ea typeface="Arial" charset="0"/>
          <a:cs typeface="Arial" charset="0"/>
        </a:defRPr>
      </a:lvl4pPr>
      <a:lvl5pPr marL="1144588" indent="-231775" algn="l" defTabSz="685800" rtl="0" eaLnBrk="1" latinLnBrk="0" hangingPunct="1">
        <a:lnSpc>
          <a:spcPct val="90000"/>
        </a:lnSpc>
        <a:spcBef>
          <a:spcPts val="375"/>
        </a:spcBef>
        <a:buClr>
          <a:srgbClr val="192757"/>
        </a:buClr>
        <a:buFont typeface="Wingdings" charset="2"/>
        <a:buChar char="§"/>
        <a:defRPr sz="18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FBroker@HF.org" TargetMode="External"/><Relationship Id="rId2" Type="http://schemas.openxmlformats.org/officeDocument/2006/relationships/hyperlink" Target="mailto:Joyann.Moore@HF.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862" y="2367419"/>
            <a:ext cx="7412276" cy="1930858"/>
          </a:xfrm>
        </p:spPr>
        <p:txBody>
          <a:bodyPr>
            <a:noAutofit/>
          </a:bodyPr>
          <a:lstStyle/>
          <a:p>
            <a:pPr>
              <a:lnSpc>
                <a:spcPct val="100000"/>
              </a:lnSpc>
            </a:pPr>
            <a:r>
              <a:rPr lang="en-US" dirty="0">
                <a:solidFill>
                  <a:schemeClr val="accent1"/>
                </a:solidFill>
                <a:latin typeface="Arial" panose="020B0604020202020204" pitchFamily="34" charset="0"/>
                <a:cs typeface="Arial" panose="020B0604020202020204" pitchFamily="34" charset="0"/>
              </a:rPr>
              <a:t>Broker Services </a:t>
            </a:r>
            <a:br>
              <a:rPr lang="en-US" dirty="0">
                <a:solidFill>
                  <a:schemeClr val="accent1"/>
                </a:solidFill>
                <a:latin typeface="Arial" panose="020B0604020202020204" pitchFamily="34" charset="0"/>
                <a:cs typeface="Arial" panose="020B0604020202020204" pitchFamily="34" charset="0"/>
              </a:rPr>
            </a:br>
            <a:r>
              <a:rPr lang="en-US" dirty="0">
                <a:solidFill>
                  <a:schemeClr val="accent1"/>
                </a:solidFill>
                <a:latin typeface="Arial" panose="020B0604020202020204" pitchFamily="34" charset="0"/>
                <a:cs typeface="Arial" panose="020B0604020202020204" pitchFamily="34" charset="0"/>
              </a:rPr>
              <a:t>Partner Integrity Program</a:t>
            </a:r>
          </a:p>
        </p:txBody>
      </p:sp>
      <p:sp>
        <p:nvSpPr>
          <p:cNvPr id="3" name="Subtitle 2"/>
          <p:cNvSpPr>
            <a:spLocks noGrp="1"/>
          </p:cNvSpPr>
          <p:nvPr>
            <p:ph sz="quarter" idx="10"/>
          </p:nvPr>
        </p:nvSpPr>
        <p:spPr>
          <a:xfrm>
            <a:off x="1143000" y="4537023"/>
            <a:ext cx="6858000" cy="432909"/>
          </a:xfrm>
        </p:spPr>
        <p:txBody>
          <a:bodyPr>
            <a:noAutofit/>
          </a:bodyPr>
          <a:lstStyle/>
          <a:p>
            <a:pPr marL="0" indent="0" algn="ctr">
              <a:buNone/>
            </a:pPr>
            <a:r>
              <a:rPr lang="en-US" sz="3600" dirty="0">
                <a:solidFill>
                  <a:schemeClr val="accent1"/>
                </a:solidFill>
                <a:latin typeface="Arial" panose="020B0604020202020204" pitchFamily="34" charset="0"/>
                <a:cs typeface="Arial" panose="020B0604020202020204" pitchFamily="34" charset="0"/>
              </a:rPr>
              <a:t>Broker Training</a:t>
            </a:r>
          </a:p>
        </p:txBody>
      </p:sp>
      <p:sp>
        <p:nvSpPr>
          <p:cNvPr id="5" name="TextBox 4"/>
          <p:cNvSpPr txBox="1"/>
          <p:nvPr/>
        </p:nvSpPr>
        <p:spPr>
          <a:xfrm>
            <a:off x="7631807" y="6459654"/>
            <a:ext cx="646331" cy="230832"/>
          </a:xfrm>
          <a:prstGeom prst="rect">
            <a:avLst/>
          </a:prstGeom>
          <a:noFill/>
        </p:spPr>
        <p:txBody>
          <a:bodyPr wrap="none" rtlCol="0">
            <a:spAutoFit/>
          </a:bodyPr>
          <a:lstStyle/>
          <a:p>
            <a:r>
              <a:rPr lang="en-US" sz="900" dirty="0"/>
              <a:t>10142021</a:t>
            </a:r>
          </a:p>
        </p:txBody>
      </p:sp>
    </p:spTree>
    <p:extLst>
      <p:ext uri="{BB962C8B-B14F-4D97-AF65-F5344CB8AC3E}">
        <p14:creationId xmlns:p14="http://schemas.microsoft.com/office/powerpoint/2010/main" val="34183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365760"/>
            <a:ext cx="8412480" cy="1620755"/>
          </a:xfrm>
        </p:spPr>
        <p:txBody>
          <a:bodyPr lIns="0" tIns="0" rIns="0" bIns="0" anchor="t" anchorCtr="0">
            <a:noAutofit/>
          </a:bodyPr>
          <a:lstStyle/>
          <a:p>
            <a:pPr algn="l"/>
            <a:r>
              <a:rPr lang="en-US" dirty="0">
                <a:solidFill>
                  <a:srgbClr val="5D83B5"/>
                </a:solidFill>
                <a:latin typeface="Arial" panose="020B0604020202020204" pitchFamily="34" charset="0"/>
                <a:cs typeface="Arial" panose="020B0604020202020204" pitchFamily="34" charset="0"/>
              </a:rPr>
              <a:t>The Health Plans views broker-related complaints as critical</a:t>
            </a:r>
          </a:p>
        </p:txBody>
      </p:sp>
      <p:sp>
        <p:nvSpPr>
          <p:cNvPr id="3" name="Rectangle 2"/>
          <p:cNvSpPr/>
          <p:nvPr/>
        </p:nvSpPr>
        <p:spPr>
          <a:xfrm>
            <a:off x="365760" y="1645920"/>
            <a:ext cx="8360596" cy="1661993"/>
          </a:xfrm>
          <a:prstGeom prst="rect">
            <a:avLst/>
          </a:prstGeom>
        </p:spPr>
        <p:txBody>
          <a:bodyPr wrap="square" lIns="0" tIns="0" rIns="0" bIns="0">
            <a:spAutoFit/>
          </a:bodyPr>
          <a:lstStyle/>
          <a:p>
            <a:r>
              <a:rPr lang="en-US" sz="2400" b="1" dirty="0">
                <a:solidFill>
                  <a:schemeClr val="tx2"/>
                </a:solidFill>
                <a:latin typeface="Arial" panose="020B0604020202020204" pitchFamily="34" charset="0"/>
                <a:cs typeface="Arial" panose="020B0604020202020204" pitchFamily="34" charset="0"/>
              </a:rPr>
              <a:t>The Health Plans will provide updates as needed:</a:t>
            </a:r>
            <a:endParaRPr lang="en-US" sz="2400" dirty="0">
              <a:solidFill>
                <a:schemeClr val="tx2"/>
              </a:solidFill>
            </a:endParaRPr>
          </a:p>
          <a:p>
            <a:pPr marL="231775" lvl="1" indent="-231775">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At the time of appointment</a:t>
            </a:r>
          </a:p>
          <a:p>
            <a:pPr marL="231775" lvl="1" indent="-231775">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Broker Kick-Off meetings</a:t>
            </a:r>
          </a:p>
          <a:p>
            <a:pPr marL="231775" lvl="1" indent="-231775">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Broker e-blasts and communications</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47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5758" y="1310327"/>
            <a:ext cx="8412480" cy="2230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698269" y="3850336"/>
            <a:ext cx="7822275" cy="907941"/>
          </a:xfrm>
          <a:prstGeom prst="rect">
            <a:avLst/>
          </a:prstGeom>
        </p:spPr>
        <p:txBody>
          <a:bodyPr wrap="square" lIns="0" tIns="0" rIns="0" bIns="0">
            <a:spAutoFit/>
          </a:bodyPr>
          <a:lstStyle/>
          <a:p>
            <a:pPr>
              <a:spcAft>
                <a:spcPts val="300"/>
              </a:spcAft>
            </a:pPr>
            <a:r>
              <a:rPr lang="en-US" b="1" dirty="0">
                <a:solidFill>
                  <a:schemeClr val="tx2"/>
                </a:solidFill>
                <a:latin typeface="Arial" panose="020B0604020202020204" pitchFamily="34" charset="0"/>
                <a:cs typeface="Arial" panose="020B0604020202020204" pitchFamily="34" charset="0"/>
              </a:rPr>
              <a:t>In Addition, for Medicare Line of Business:</a:t>
            </a:r>
          </a:p>
          <a:p>
            <a:pPr marL="231775" indent="-231775">
              <a:spcAft>
                <a:spcPts val="300"/>
              </a:spcAft>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Always use CMS-approved materials</a:t>
            </a:r>
          </a:p>
          <a:p>
            <a:pPr marL="231775" indent="-231775">
              <a:spcAft>
                <a:spcPts val="600"/>
              </a:spcAft>
              <a:buFont typeface="Wingdings" panose="05000000000000000000" pitchFamily="2" charset="2"/>
              <a:buChar char="§"/>
            </a:pPr>
            <a:r>
              <a:rPr lang="en-US" dirty="0">
                <a:solidFill>
                  <a:schemeClr val="tx2"/>
                </a:solidFill>
                <a:latin typeface="Arial" panose="020B0604020202020204" pitchFamily="34" charset="0"/>
                <a:cs typeface="Arial" panose="020B0604020202020204" pitchFamily="34" charset="0"/>
              </a:rPr>
              <a:t>Always follow Medicare Guidelines</a:t>
            </a:r>
          </a:p>
        </p:txBody>
      </p:sp>
      <p:sp>
        <p:nvSpPr>
          <p:cNvPr id="4" name="Title 3"/>
          <p:cNvSpPr>
            <a:spLocks noGrp="1"/>
          </p:cNvSpPr>
          <p:nvPr>
            <p:ph type="title"/>
          </p:nvPr>
        </p:nvSpPr>
        <p:spPr>
          <a:xfrm>
            <a:off x="365760" y="365760"/>
            <a:ext cx="8503920" cy="566207"/>
          </a:xfrm>
        </p:spPr>
        <p:txBody>
          <a:bodyPr lIns="0" tIns="0" rIns="0" bIns="0" anchor="t" anchorCtr="0">
            <a:noAutofit/>
          </a:bodyPr>
          <a:lstStyle/>
          <a:p>
            <a:pPr algn="l"/>
            <a:r>
              <a:rPr lang="en-US" dirty="0"/>
              <a:t>How to AVOID a Complaint</a:t>
            </a:r>
          </a:p>
        </p:txBody>
      </p:sp>
      <p:sp>
        <p:nvSpPr>
          <p:cNvPr id="5" name="TextBox 4"/>
          <p:cNvSpPr txBox="1"/>
          <p:nvPr/>
        </p:nvSpPr>
        <p:spPr>
          <a:xfrm>
            <a:off x="698269" y="1521057"/>
            <a:ext cx="7822276" cy="2169825"/>
          </a:xfrm>
          <a:prstGeom prst="rect">
            <a:avLst/>
          </a:prstGeom>
          <a:noFill/>
        </p:spPr>
        <p:txBody>
          <a:bodyPr wrap="square" lIns="0" tIns="0" rIns="0" bIns="0" rtlCol="0">
            <a:spAutoFit/>
          </a:bodyPr>
          <a:lstStyle/>
          <a:p>
            <a:pPr marL="231775" indent="-231775">
              <a:spcAft>
                <a:spcPts val="300"/>
              </a:spcAft>
              <a:buFont typeface="Wingdings" panose="05000000000000000000" pitchFamily="2" charset="2"/>
              <a:buChar char="§"/>
            </a:pPr>
            <a:r>
              <a:rPr lang="en-US" dirty="0">
                <a:solidFill>
                  <a:schemeClr val="bg1"/>
                </a:solidFill>
                <a:latin typeface="Arial" panose="020B0604020202020204" pitchFamily="34" charset="0"/>
                <a:cs typeface="Arial" panose="020B0604020202020204" pitchFamily="34" charset="0"/>
              </a:rPr>
              <a:t>Always remain professional</a:t>
            </a:r>
          </a:p>
          <a:p>
            <a:pPr marL="231775" indent="-231775">
              <a:spcAft>
                <a:spcPts val="300"/>
              </a:spcAft>
              <a:buFont typeface="Wingdings" panose="05000000000000000000" pitchFamily="2" charset="2"/>
              <a:buChar char="§"/>
            </a:pPr>
            <a:r>
              <a:rPr lang="en-US" dirty="0">
                <a:solidFill>
                  <a:schemeClr val="bg1"/>
                </a:solidFill>
                <a:latin typeface="Arial" panose="020B0604020202020204" pitchFamily="34" charset="0"/>
                <a:cs typeface="Arial" panose="020B0604020202020204" pitchFamily="34" charset="0"/>
              </a:rPr>
              <a:t>Always remain ethical</a:t>
            </a:r>
          </a:p>
          <a:p>
            <a:pPr marL="231775" indent="-231775">
              <a:spcAft>
                <a:spcPts val="300"/>
              </a:spcAft>
              <a:buFont typeface="Wingdings" panose="05000000000000000000" pitchFamily="2" charset="2"/>
              <a:buChar char="§"/>
            </a:pPr>
            <a:r>
              <a:rPr lang="en-US" dirty="0">
                <a:solidFill>
                  <a:schemeClr val="bg1"/>
                </a:solidFill>
                <a:latin typeface="Arial" panose="020B0604020202020204" pitchFamily="34" charset="0"/>
                <a:cs typeface="Arial" panose="020B0604020202020204" pitchFamily="34" charset="0"/>
              </a:rPr>
              <a:t>Always act in the best interest of the prospective member/member</a:t>
            </a:r>
          </a:p>
          <a:p>
            <a:pPr marL="231775" indent="-231775">
              <a:spcAft>
                <a:spcPts val="300"/>
              </a:spcAft>
              <a:buFont typeface="Wingdings" panose="05000000000000000000" pitchFamily="2" charset="2"/>
              <a:buChar char="§"/>
            </a:pPr>
            <a:r>
              <a:rPr lang="en-US" dirty="0">
                <a:solidFill>
                  <a:schemeClr val="bg1"/>
                </a:solidFill>
                <a:latin typeface="Arial" panose="020B0604020202020204" pitchFamily="34" charset="0"/>
                <a:cs typeface="Arial" panose="020B0604020202020204" pitchFamily="34" charset="0"/>
              </a:rPr>
              <a:t>Always discuss benefit information when it is permissible</a:t>
            </a:r>
          </a:p>
          <a:p>
            <a:pPr marL="231775" indent="-231775">
              <a:spcAft>
                <a:spcPts val="600"/>
              </a:spcAft>
              <a:buFont typeface="Wingdings" panose="05000000000000000000" pitchFamily="2" charset="2"/>
              <a:buChar char="§"/>
            </a:pPr>
            <a:r>
              <a:rPr lang="en-US" dirty="0">
                <a:solidFill>
                  <a:schemeClr val="bg1"/>
                </a:solidFill>
                <a:latin typeface="Arial" panose="020B0604020202020204" pitchFamily="34" charset="0"/>
                <a:cs typeface="Arial" panose="020B0604020202020204" pitchFamily="34" charset="0"/>
              </a:rPr>
              <a:t>Always follow Health First policies and procedures as defined in your contract</a:t>
            </a:r>
          </a:p>
          <a:p>
            <a:endParaRPr lang="en-US" dirty="0"/>
          </a:p>
        </p:txBody>
      </p:sp>
    </p:spTree>
    <p:extLst>
      <p:ext uri="{BB962C8B-B14F-4D97-AF65-F5344CB8AC3E}">
        <p14:creationId xmlns:p14="http://schemas.microsoft.com/office/powerpoint/2010/main" val="419775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365760"/>
            <a:ext cx="8412480" cy="566207"/>
          </a:xfrm>
        </p:spPr>
        <p:txBody>
          <a:bodyPr lIns="0" tIns="0" rIns="0" bIns="0" anchor="t" anchorCtr="0">
            <a:noAutofit/>
          </a:bodyPr>
          <a:lstStyle/>
          <a:p>
            <a:pPr algn="l"/>
            <a:r>
              <a:rPr lang="en-US" dirty="0"/>
              <a:t>Formal Outcome of Complaint</a:t>
            </a:r>
          </a:p>
        </p:txBody>
      </p:sp>
      <p:sp>
        <p:nvSpPr>
          <p:cNvPr id="3" name="Content Placeholder 2"/>
          <p:cNvSpPr>
            <a:spLocks noGrp="1"/>
          </p:cNvSpPr>
          <p:nvPr>
            <p:ph sz="quarter" idx="10"/>
          </p:nvPr>
        </p:nvSpPr>
        <p:spPr>
          <a:xfrm>
            <a:off x="365760" y="1188720"/>
            <a:ext cx="8412480" cy="4599499"/>
          </a:xfrm>
        </p:spPr>
        <p:txBody>
          <a:bodyPr lIns="0" tIns="0" rIns="0" bIns="0">
            <a:noAutofit/>
          </a:bodyPr>
          <a:lstStyle/>
          <a:p>
            <a:pPr marL="0" indent="0">
              <a:lnSpc>
                <a:spcPct val="100000"/>
              </a:lnSpc>
              <a:spcBef>
                <a:spcPts val="0"/>
              </a:spcBef>
              <a:spcAft>
                <a:spcPts val="1800"/>
              </a:spcAft>
              <a:buNone/>
            </a:pPr>
            <a:r>
              <a:rPr lang="en-US" sz="1800" dirty="0">
                <a:solidFill>
                  <a:schemeClr val="tx2"/>
                </a:solidFill>
                <a:latin typeface="Arial" panose="020B0604020202020204" pitchFamily="34" charset="0"/>
                <a:cs typeface="Arial" panose="020B0604020202020204" pitchFamily="34" charset="0"/>
              </a:rPr>
              <a:t>The Manager of Broker Services will email the broker detailing the final outcome. </a:t>
            </a:r>
            <a:endParaRPr lang="en-US" sz="1800" dirty="0">
              <a:solidFill>
                <a:schemeClr val="tx2"/>
              </a:solidFill>
            </a:endParaRPr>
          </a:p>
          <a:p>
            <a:pPr marL="0" indent="0">
              <a:lnSpc>
                <a:spcPct val="100000"/>
              </a:lnSpc>
              <a:spcBef>
                <a:spcPts val="0"/>
              </a:spcBef>
              <a:spcAft>
                <a:spcPts val="300"/>
              </a:spcAft>
              <a:buNone/>
            </a:pPr>
            <a:r>
              <a:rPr lang="en-US" sz="1800" dirty="0">
                <a:solidFill>
                  <a:schemeClr val="tx2"/>
                </a:solidFill>
                <a:latin typeface="Arial" panose="020B0604020202020204" pitchFamily="34" charset="0"/>
                <a:cs typeface="Arial" panose="020B0604020202020204" pitchFamily="34" charset="0"/>
              </a:rPr>
              <a:t>The email will include: </a:t>
            </a:r>
          </a:p>
          <a:p>
            <a:pPr marL="231775" lvl="1" indent="-231775">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Recap of the conversation with the broker</a:t>
            </a:r>
          </a:p>
          <a:p>
            <a:pPr marL="231775" lvl="1" indent="-231775">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Final outcome on how Health First is handling the complaint</a:t>
            </a:r>
          </a:p>
          <a:p>
            <a:pPr marL="231775" lvl="1" indent="-231775">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Options on how the broker may challenge or appeal the complaint</a:t>
            </a:r>
          </a:p>
          <a:p>
            <a:pPr marL="231775" lvl="1" indent="-231775">
              <a:lnSpc>
                <a:spcPct val="100000"/>
              </a:lnSpc>
              <a:spcBef>
                <a:spcPts val="0"/>
              </a:spcBef>
              <a:spcAft>
                <a:spcPts val="600"/>
              </a:spcAft>
            </a:pPr>
            <a:r>
              <a:rPr lang="en-US" sz="1800" dirty="0">
                <a:solidFill>
                  <a:schemeClr val="tx2"/>
                </a:solidFill>
                <a:latin typeface="Arial" panose="020B0604020202020204" pitchFamily="34" charset="0"/>
                <a:cs typeface="Arial" panose="020B0604020202020204" pitchFamily="34" charset="0"/>
              </a:rPr>
              <a:t>Contact information on how to reach the Manager of Broker Services</a:t>
            </a:r>
          </a:p>
          <a:p>
            <a:pPr lvl="1">
              <a:lnSpc>
                <a:spcPct val="100000"/>
              </a:lnSpc>
              <a:spcBef>
                <a:spcPts val="0"/>
              </a:spcBef>
              <a:spcAft>
                <a:spcPts val="600"/>
              </a:spcAft>
            </a:pPr>
            <a:endParaRPr lang="en-US" sz="1800" dirty="0">
              <a:solidFill>
                <a:schemeClr val="tx2"/>
              </a:solidFill>
            </a:endParaRPr>
          </a:p>
        </p:txBody>
      </p:sp>
    </p:spTree>
    <p:extLst>
      <p:ext uri="{BB962C8B-B14F-4D97-AF65-F5344CB8AC3E}">
        <p14:creationId xmlns:p14="http://schemas.microsoft.com/office/powerpoint/2010/main" val="1843759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58" y="1195018"/>
            <a:ext cx="8412480" cy="738664"/>
          </a:xfrm>
          <a:prstGeom prst="rect">
            <a:avLst/>
          </a:prstGeom>
        </p:spPr>
        <p:txBody>
          <a:bodyPr wrap="square" lIns="0" tIns="0" rIns="0" bIns="0">
            <a:spAutoFit/>
          </a:bodyPr>
          <a:lstStyle/>
          <a:p>
            <a:r>
              <a:rPr lang="en-US" sz="2400" dirty="0">
                <a:solidFill>
                  <a:schemeClr val="tx2"/>
                </a:solidFill>
                <a:latin typeface="Arial" panose="020B0604020202020204" pitchFamily="34" charset="0"/>
                <a:cs typeface="Arial" panose="020B0604020202020204" pitchFamily="34" charset="0"/>
              </a:rPr>
              <a:t>If you have any questions about the</a:t>
            </a:r>
          </a:p>
          <a:p>
            <a:r>
              <a:rPr lang="en-US" sz="2400" dirty="0">
                <a:solidFill>
                  <a:schemeClr val="tx2"/>
                </a:solidFill>
                <a:latin typeface="Arial" panose="020B0604020202020204" pitchFamily="34" charset="0"/>
                <a:cs typeface="Arial" panose="020B0604020202020204" pitchFamily="34" charset="0"/>
              </a:rPr>
              <a:t>Broker Services Partner Integrity Program, please contact: </a:t>
            </a:r>
          </a:p>
        </p:txBody>
      </p:sp>
      <p:sp>
        <p:nvSpPr>
          <p:cNvPr id="2" name="Rounded Rectangle 1"/>
          <p:cNvSpPr/>
          <p:nvPr/>
        </p:nvSpPr>
        <p:spPr>
          <a:xfrm>
            <a:off x="674913" y="2206934"/>
            <a:ext cx="7794171" cy="868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674912" y="3174320"/>
            <a:ext cx="7794171" cy="868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68680" y="3213420"/>
            <a:ext cx="4828032" cy="923330"/>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Manager of Broker Services at </a:t>
            </a:r>
            <a:r>
              <a:rPr lang="en-US" dirty="0">
                <a:solidFill>
                  <a:srgbClr val="5D83B5"/>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Joyann.Moore@HF.org</a:t>
            </a:r>
            <a:endParaRPr lang="en-US" dirty="0">
              <a:solidFill>
                <a:srgbClr val="5D83B5"/>
              </a:solidFill>
              <a:latin typeface="Arial" panose="020B0604020202020204" pitchFamily="34" charset="0"/>
              <a:cs typeface="Arial" panose="020B0604020202020204" pitchFamily="34" charset="0"/>
            </a:endParaRPr>
          </a:p>
          <a:p>
            <a:endParaRPr lang="en-US" dirty="0"/>
          </a:p>
        </p:txBody>
      </p:sp>
      <p:sp>
        <p:nvSpPr>
          <p:cNvPr id="6" name="TextBox 5"/>
          <p:cNvSpPr txBox="1"/>
          <p:nvPr/>
        </p:nvSpPr>
        <p:spPr>
          <a:xfrm>
            <a:off x="868680" y="2290090"/>
            <a:ext cx="3502152" cy="923330"/>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Broker Services at </a:t>
            </a:r>
            <a:r>
              <a:rPr lang="en-US" dirty="0">
                <a:solidFill>
                  <a:srgbClr val="5D83B5"/>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HFBroker@HF.org</a:t>
            </a:r>
            <a:r>
              <a:rPr lang="en-US" dirty="0">
                <a:solidFill>
                  <a:srgbClr val="5D83B5"/>
                </a:solidFill>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4607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AD72334-BD18-41A2-8BB0-707D192D7B35}"/>
              </a:ext>
            </a:extLst>
          </p:cNvPr>
          <p:cNvSpPr txBox="1">
            <a:spLocks/>
          </p:cNvSpPr>
          <p:nvPr/>
        </p:nvSpPr>
        <p:spPr>
          <a:xfrm>
            <a:off x="1336562" y="2251576"/>
            <a:ext cx="6470877" cy="1105093"/>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3600" b="1" i="0" kern="1200">
                <a:solidFill>
                  <a:srgbClr val="192757"/>
                </a:solidFill>
                <a:latin typeface="Arial" charset="0"/>
                <a:ea typeface="Arial" charset="0"/>
                <a:cs typeface="Arial" charset="0"/>
              </a:defRPr>
            </a:lvl1pPr>
          </a:lstStyle>
          <a:p>
            <a:r>
              <a:rPr lang="en-US" sz="7200" dirty="0">
                <a:solidFill>
                  <a:schemeClr val="tx2"/>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67687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82BD1F2-B7C1-47DC-96FE-5533D73835B6}"/>
              </a:ext>
            </a:extLst>
          </p:cNvPr>
          <p:cNvSpPr txBox="1">
            <a:spLocks/>
          </p:cNvSpPr>
          <p:nvPr/>
        </p:nvSpPr>
        <p:spPr>
          <a:xfrm>
            <a:off x="274320" y="1188720"/>
            <a:ext cx="8412480" cy="4225835"/>
          </a:xfrm>
          <a:prstGeom prst="rect">
            <a:avLst/>
          </a:prstGeom>
        </p:spPr>
        <p:txBody>
          <a:bodyPr vert="horz" lIns="0" tIns="0" rIns="0" bIns="0" rtlCol="0">
            <a:normAutofit/>
          </a:bodyPr>
          <a:lstStyle>
            <a:lvl1pPr marL="341313" indent="-341313" algn="l" defTabSz="685800" rtl="0" eaLnBrk="1" latinLnBrk="0" hangingPunct="1">
              <a:lnSpc>
                <a:spcPct val="90000"/>
              </a:lnSpc>
              <a:spcBef>
                <a:spcPts val="750"/>
              </a:spcBef>
              <a:buClr>
                <a:srgbClr val="192757"/>
              </a:buClr>
              <a:buFont typeface="Wingdings" charset="2"/>
              <a:buChar char="§"/>
              <a:tabLst/>
              <a:defRPr sz="2800" b="0" i="0" kern="1200">
                <a:solidFill>
                  <a:schemeClr val="tx1"/>
                </a:solidFill>
                <a:latin typeface="Arial" charset="0"/>
                <a:ea typeface="Arial" charset="0"/>
                <a:cs typeface="Arial" charset="0"/>
              </a:defRPr>
            </a:lvl1pPr>
            <a:lvl2pPr marL="684213" indent="-342900" algn="l" defTabSz="631825" rtl="0" eaLnBrk="1" latinLnBrk="0" hangingPunct="1">
              <a:lnSpc>
                <a:spcPct val="90000"/>
              </a:lnSpc>
              <a:spcBef>
                <a:spcPts val="375"/>
              </a:spcBef>
              <a:buClr>
                <a:srgbClr val="192757"/>
              </a:buClr>
              <a:buFont typeface="Wingdings" pitchFamily="2" charset="2"/>
              <a:buChar char="§"/>
              <a:defRPr sz="2800" b="0" i="0" kern="1200">
                <a:solidFill>
                  <a:schemeClr val="tx1"/>
                </a:solidFill>
                <a:latin typeface="Arial" charset="0"/>
                <a:ea typeface="Arial" charset="0"/>
                <a:cs typeface="Arial" charset="0"/>
              </a:defRPr>
            </a:lvl2pPr>
            <a:lvl3pPr marL="1027113" indent="-341313" algn="l" defTabSz="685800" rtl="0" eaLnBrk="1" latinLnBrk="0" hangingPunct="1">
              <a:lnSpc>
                <a:spcPct val="90000"/>
              </a:lnSpc>
              <a:spcBef>
                <a:spcPts val="375"/>
              </a:spcBef>
              <a:buClr>
                <a:srgbClr val="192757"/>
              </a:buClr>
              <a:buFont typeface="Wingdings" pitchFamily="2" charset="2"/>
              <a:buChar char="§"/>
              <a:tabLst/>
              <a:defRPr sz="2800" b="0" i="0" kern="1200">
                <a:solidFill>
                  <a:schemeClr val="tx1"/>
                </a:solidFill>
                <a:latin typeface="Arial" charset="0"/>
                <a:ea typeface="Arial" charset="0"/>
                <a:cs typeface="Arial" charset="0"/>
              </a:defRPr>
            </a:lvl3pPr>
            <a:lvl4pPr marL="1487488" indent="-401638" algn="l" defTabSz="685800" rtl="0" eaLnBrk="1" latinLnBrk="0" hangingPunct="1">
              <a:lnSpc>
                <a:spcPct val="90000"/>
              </a:lnSpc>
              <a:spcBef>
                <a:spcPts val="375"/>
              </a:spcBef>
              <a:buClr>
                <a:srgbClr val="192757"/>
              </a:buClr>
              <a:buFont typeface="Wingdings" pitchFamily="2" charset="2"/>
              <a:buChar char="§"/>
              <a:tabLst/>
              <a:defRPr sz="1800" b="0" i="0" kern="1200">
                <a:solidFill>
                  <a:schemeClr val="tx1"/>
                </a:solidFill>
                <a:latin typeface="Arial" charset="0"/>
                <a:ea typeface="Arial" charset="0"/>
                <a:cs typeface="Arial" charset="0"/>
              </a:defRPr>
            </a:lvl4pPr>
            <a:lvl5pPr marL="1828800" indent="-344488" algn="l" defTabSz="685800" rtl="0" eaLnBrk="1" latinLnBrk="0" hangingPunct="1">
              <a:lnSpc>
                <a:spcPct val="90000"/>
              </a:lnSpc>
              <a:spcBef>
                <a:spcPts val="375"/>
              </a:spcBef>
              <a:buClr>
                <a:srgbClr val="192757"/>
              </a:buClr>
              <a:buFont typeface="Wingdings" pitchFamily="2" charset="2"/>
              <a:buChar char="§"/>
              <a:defRPr sz="48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ct val="100000"/>
              </a:lnSpc>
              <a:spcBef>
                <a:spcPts val="0"/>
              </a:spcBef>
              <a:spcAft>
                <a:spcPts val="300"/>
              </a:spcAft>
              <a:buFont typeface="Wingdings" charset="2"/>
              <a:buNone/>
            </a:pPr>
            <a:r>
              <a:rPr lang="en-US" b="1" dirty="0">
                <a:solidFill>
                  <a:srgbClr val="5D83B5"/>
                </a:solidFill>
                <a:latin typeface="Arial" panose="020B0604020202020204" pitchFamily="34" charset="0"/>
                <a:cs typeface="Arial" panose="020B0604020202020204" pitchFamily="34" charset="0"/>
              </a:rPr>
              <a:t>This module is designed to review:</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The Broker Services Partner Integrity Program</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How Health First Health Plans/AdventHealth Advantage Plans is notified of a complaint</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Immediate Need/Urgent Complaints</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Member’s Right to File a Grievance</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Process Following a Notification</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How to Avoid a Complaint</a:t>
            </a:r>
          </a:p>
          <a:p>
            <a:pPr marL="233363" indent="-233363">
              <a:lnSpc>
                <a:spcPct val="100000"/>
              </a:lnSpc>
              <a:spcBef>
                <a:spcPts val="0"/>
              </a:spcBef>
            </a:pPr>
            <a:r>
              <a:rPr lang="en-US" sz="1800" dirty="0">
                <a:solidFill>
                  <a:schemeClr val="tx2"/>
                </a:solidFill>
                <a:latin typeface="Arial" panose="020B0604020202020204" pitchFamily="34" charset="0"/>
                <a:cs typeface="Arial" panose="020B0604020202020204" pitchFamily="34" charset="0"/>
              </a:rPr>
              <a:t>Complaint Resolution</a:t>
            </a: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dirty="0"/>
              <a:t>Module Description</a:t>
            </a:r>
          </a:p>
        </p:txBody>
      </p:sp>
    </p:spTree>
    <p:extLst>
      <p:ext uri="{BB962C8B-B14F-4D97-AF65-F5344CB8AC3E}">
        <p14:creationId xmlns:p14="http://schemas.microsoft.com/office/powerpoint/2010/main" val="124550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4143" y="4274741"/>
            <a:ext cx="7579151" cy="1013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sz="quarter" idx="10"/>
          </p:nvPr>
        </p:nvSpPr>
        <p:spPr>
          <a:xfrm>
            <a:off x="365760" y="1554480"/>
            <a:ext cx="8412480" cy="2253006"/>
          </a:xfrm>
        </p:spPr>
        <p:txBody>
          <a:bodyPr lIns="0" tIns="0" rIns="0" bIns="0">
            <a:noAutofit/>
          </a:bodyPr>
          <a:lstStyle/>
          <a:p>
            <a:pPr marL="0" indent="0">
              <a:lnSpc>
                <a:spcPct val="100000"/>
              </a:lnSpc>
              <a:spcBef>
                <a:spcPts val="0"/>
              </a:spcBef>
              <a:spcAft>
                <a:spcPts val="300"/>
              </a:spcAft>
              <a:buNone/>
            </a:pPr>
            <a:r>
              <a:rPr lang="en-US" sz="1800" dirty="0">
                <a:solidFill>
                  <a:schemeClr val="tx2"/>
                </a:solidFill>
                <a:latin typeface="Arial" panose="020B0604020202020204" pitchFamily="34" charset="0"/>
                <a:cs typeface="Arial" panose="020B0604020202020204" pitchFamily="34" charset="0"/>
              </a:rPr>
              <a:t>The Broker Services Partner Integrity Program tracks complaints and/or concerns from the following: </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A member or prospective member in reference to a broker with any aspect of the Health Plans’ operations, activities or behaviors </a:t>
            </a:r>
          </a:p>
          <a:p>
            <a:pPr marL="233363" indent="-233363">
              <a:lnSpc>
                <a:spcPct val="100000"/>
              </a:lnSpc>
              <a:spcBef>
                <a:spcPts val="0"/>
              </a:spcBef>
              <a:spcAft>
                <a:spcPts val="300"/>
              </a:spcAft>
            </a:pPr>
            <a:r>
              <a:rPr lang="en-US" sz="1800" dirty="0">
                <a:solidFill>
                  <a:schemeClr val="tx2"/>
                </a:solidFill>
                <a:latin typeface="Arial" panose="020B0604020202020204" pitchFamily="34" charset="0"/>
                <a:cs typeface="Arial" panose="020B0604020202020204" pitchFamily="34" charset="0"/>
              </a:rPr>
              <a:t>Any first-tier, downstream or related entity of the Health Plans</a:t>
            </a: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dirty="0"/>
              <a:t>What is the Broker Services Partner Integrity Program?</a:t>
            </a:r>
          </a:p>
        </p:txBody>
      </p:sp>
      <p:sp>
        <p:nvSpPr>
          <p:cNvPr id="5" name="TextBox 4"/>
          <p:cNvSpPr txBox="1"/>
          <p:nvPr/>
        </p:nvSpPr>
        <p:spPr>
          <a:xfrm>
            <a:off x="760521" y="4473152"/>
            <a:ext cx="7579151"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The Health Plans takes each complaint seriously and responds accordingly to all complaint allegations.</a:t>
            </a:r>
          </a:p>
          <a:p>
            <a:endParaRPr lang="en-US" dirty="0"/>
          </a:p>
        </p:txBody>
      </p:sp>
    </p:spTree>
    <p:extLst>
      <p:ext uri="{BB962C8B-B14F-4D97-AF65-F5344CB8AC3E}">
        <p14:creationId xmlns:p14="http://schemas.microsoft.com/office/powerpoint/2010/main" val="3781738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5760" y="1188720"/>
            <a:ext cx="8412480" cy="4500903"/>
          </a:xfrm>
        </p:spPr>
        <p:txBody>
          <a:bodyPr lIns="0" tIns="0" rIns="0" bIns="0">
            <a:normAutofit/>
          </a:bodyPr>
          <a:lstStyle/>
          <a:p>
            <a:pPr marL="0" indent="0">
              <a:lnSpc>
                <a:spcPct val="100000"/>
              </a:lnSpc>
              <a:spcBef>
                <a:spcPts val="0"/>
              </a:spcBef>
              <a:spcAft>
                <a:spcPts val="300"/>
              </a:spcAft>
              <a:buNone/>
            </a:pPr>
            <a:r>
              <a:rPr lang="en-US" sz="1800" dirty="0">
                <a:solidFill>
                  <a:schemeClr val="tx2"/>
                </a:solidFill>
                <a:latin typeface="Arial" panose="020B0604020202020204" pitchFamily="34" charset="0"/>
                <a:cs typeface="Arial" panose="020B0604020202020204" pitchFamily="34" charset="0"/>
              </a:rPr>
              <a:t>The Health Plans is notified of broker complaints by way of:</a:t>
            </a:r>
          </a:p>
          <a:p>
            <a:pPr marL="233363" indent="-233363">
              <a:lnSpc>
                <a:spcPct val="100000"/>
              </a:lnSpc>
              <a:spcBef>
                <a:spcPts val="0"/>
              </a:spcBef>
              <a:spcAft>
                <a:spcPts val="300"/>
              </a:spcAft>
              <a:buFont typeface="Wingdings" panose="05000000000000000000" pitchFamily="2" charset="2"/>
              <a:buChar char="§"/>
            </a:pPr>
            <a:r>
              <a:rPr lang="en-US" sz="1800" dirty="0">
                <a:solidFill>
                  <a:schemeClr val="tx2"/>
                </a:solidFill>
                <a:latin typeface="Arial" panose="020B0604020202020204" pitchFamily="34" charset="0"/>
                <a:cs typeface="Arial" panose="020B0604020202020204" pitchFamily="34" charset="0"/>
              </a:rPr>
              <a:t>Email communication</a:t>
            </a:r>
          </a:p>
          <a:p>
            <a:pPr marL="233363" indent="-233363">
              <a:lnSpc>
                <a:spcPct val="100000"/>
              </a:lnSpc>
              <a:spcBef>
                <a:spcPts val="0"/>
              </a:spcBef>
              <a:spcAft>
                <a:spcPts val="300"/>
              </a:spcAft>
              <a:buFont typeface="Wingdings" panose="05000000000000000000" pitchFamily="2" charset="2"/>
              <a:buChar char="§"/>
            </a:pPr>
            <a:r>
              <a:rPr lang="en-US" sz="1800" dirty="0">
                <a:solidFill>
                  <a:schemeClr val="tx2"/>
                </a:solidFill>
                <a:latin typeface="Arial" panose="020B0604020202020204" pitchFamily="34" charset="0"/>
                <a:cs typeface="Arial" panose="020B0604020202020204" pitchFamily="34" charset="0"/>
              </a:rPr>
              <a:t>Phone call to Health Plans representative</a:t>
            </a:r>
          </a:p>
          <a:p>
            <a:pPr marL="233363" indent="-233363">
              <a:lnSpc>
                <a:spcPct val="100000"/>
              </a:lnSpc>
              <a:spcBef>
                <a:spcPts val="0"/>
              </a:spcBef>
              <a:spcAft>
                <a:spcPts val="300"/>
              </a:spcAft>
              <a:buFont typeface="Wingdings" panose="05000000000000000000" pitchFamily="2" charset="2"/>
              <a:buChar char="§"/>
            </a:pPr>
            <a:r>
              <a:rPr lang="en-US" sz="1800" dirty="0">
                <a:solidFill>
                  <a:schemeClr val="tx2"/>
                </a:solidFill>
                <a:latin typeface="Arial" panose="020B0604020202020204" pitchFamily="34" charset="0"/>
                <a:cs typeface="Arial" panose="020B0604020202020204" pitchFamily="34" charset="0"/>
              </a:rPr>
              <a:t>Prospective member/member contacting the Centers for Medicare &amp; Medicaid Services (CMS) directly</a:t>
            </a:r>
          </a:p>
          <a:p>
            <a:pPr marL="233363" indent="-233363">
              <a:lnSpc>
                <a:spcPct val="100000"/>
              </a:lnSpc>
              <a:spcBef>
                <a:spcPts val="0"/>
              </a:spcBef>
              <a:spcAft>
                <a:spcPts val="1800"/>
              </a:spcAft>
              <a:buFont typeface="Wingdings" panose="05000000000000000000" pitchFamily="2" charset="2"/>
              <a:buChar char="§"/>
            </a:pPr>
            <a:r>
              <a:rPr lang="en-US" sz="1800" dirty="0">
                <a:solidFill>
                  <a:schemeClr val="tx2"/>
                </a:solidFill>
                <a:latin typeface="Arial" panose="020B0604020202020204" pitchFamily="34" charset="0"/>
                <a:cs typeface="Arial" panose="020B0604020202020204" pitchFamily="34" charset="0"/>
              </a:rPr>
              <a:t>Medicare complaints can also be received through the Health Plans Management Systems (HPMS) Complaints Tracking Module (CTM)</a:t>
            </a:r>
          </a:p>
          <a:p>
            <a:pPr marL="0" indent="0">
              <a:lnSpc>
                <a:spcPct val="100000"/>
              </a:lnSpc>
              <a:spcBef>
                <a:spcPts val="0"/>
              </a:spcBef>
              <a:buSzPct val="67000"/>
              <a:buNone/>
            </a:pPr>
            <a:r>
              <a:rPr lang="en-US" sz="2000" dirty="0">
                <a:solidFill>
                  <a:schemeClr val="tx2"/>
                </a:solidFill>
                <a:latin typeface="Arial" panose="020B0604020202020204" pitchFamily="34" charset="0"/>
                <a:cs typeface="Arial" panose="020B0604020202020204" pitchFamily="34" charset="0"/>
              </a:rPr>
              <a:t>All broker-related complaints will be routed to the Director of Sales and/or Manager of Broker Services for initial review to determine if founded or unfounded, and necessary steps to follow.</a:t>
            </a: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dirty="0"/>
              <a:t>Broker Complaint Notifications</a:t>
            </a:r>
          </a:p>
        </p:txBody>
      </p:sp>
    </p:spTree>
    <p:extLst>
      <p:ext uri="{BB962C8B-B14F-4D97-AF65-F5344CB8AC3E}">
        <p14:creationId xmlns:p14="http://schemas.microsoft.com/office/powerpoint/2010/main" val="1581600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365760" y="1965705"/>
            <a:ext cx="4023360" cy="2672844"/>
          </a:xfrm>
          <a:prstGeom prst="homePlate">
            <a:avLst>
              <a:gd name="adj" fmla="val 18841"/>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Pentagon 5"/>
          <p:cNvSpPr/>
          <p:nvPr/>
        </p:nvSpPr>
        <p:spPr>
          <a:xfrm rot="10800000">
            <a:off x="3977640" y="3287073"/>
            <a:ext cx="3963368" cy="2676709"/>
          </a:xfrm>
          <a:prstGeom prst="homePlate">
            <a:avLst>
              <a:gd name="adj" fmla="val 1883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72418" y="2047716"/>
            <a:ext cx="3876561" cy="2339102"/>
          </a:xfrm>
          <a:prstGeom prst="rect">
            <a:avLst/>
          </a:prstGeom>
          <a:noFill/>
        </p:spPr>
        <p:txBody>
          <a:bodyPr wrap="square" rtlCol="0">
            <a:spAutoFit/>
          </a:bodyPr>
          <a:lstStyle/>
          <a:p>
            <a:pPr>
              <a:spcAft>
                <a:spcPts val="1200"/>
              </a:spcAft>
            </a:pPr>
            <a:r>
              <a:rPr lang="en-US" sz="2400" b="1" u="sng" dirty="0">
                <a:solidFill>
                  <a:schemeClr val="bg1"/>
                </a:solidFill>
                <a:latin typeface="Arial" panose="020B0604020202020204" pitchFamily="34" charset="0"/>
                <a:cs typeface="Arial" panose="020B0604020202020204" pitchFamily="34" charset="0"/>
              </a:rPr>
              <a:t>Immediate Need </a:t>
            </a:r>
          </a:p>
          <a:p>
            <a:r>
              <a:rPr lang="en-US" sz="1600" dirty="0">
                <a:solidFill>
                  <a:schemeClr val="bg1"/>
                </a:solidFill>
                <a:latin typeface="Arial" panose="020B0604020202020204" pitchFamily="34" charset="0"/>
                <a:cs typeface="Arial" panose="020B0604020202020204" pitchFamily="34" charset="0"/>
              </a:rPr>
              <a:t>Member expresses dissatisfaction with any broker activity or conduct that </a:t>
            </a:r>
            <a:r>
              <a:rPr lang="en-US" sz="1600" b="1" u="sng" dirty="0">
                <a:solidFill>
                  <a:schemeClr val="bg1"/>
                </a:solidFill>
                <a:latin typeface="Arial" panose="020B0604020202020204" pitchFamily="34" charset="0"/>
                <a:cs typeface="Arial" panose="020B0604020202020204" pitchFamily="34" charset="0"/>
              </a:rPr>
              <a:t>IS NOT </a:t>
            </a:r>
            <a:r>
              <a:rPr lang="en-US" sz="1600" dirty="0">
                <a:solidFill>
                  <a:schemeClr val="bg1"/>
                </a:solidFill>
                <a:latin typeface="Arial" panose="020B0604020202020204" pitchFamily="34" charset="0"/>
                <a:cs typeface="Arial" panose="020B0604020202020204" pitchFamily="34" charset="0"/>
              </a:rPr>
              <a:t>related to: </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Privacy concern</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Access to care</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Premium payment </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Benefit misinterpretation</a:t>
            </a:r>
          </a:p>
        </p:txBody>
      </p:sp>
      <p:sp>
        <p:nvSpPr>
          <p:cNvPr id="8" name="TextBox 7"/>
          <p:cNvSpPr txBox="1"/>
          <p:nvPr/>
        </p:nvSpPr>
        <p:spPr>
          <a:xfrm>
            <a:off x="4508045" y="3424930"/>
            <a:ext cx="3503419" cy="2616101"/>
          </a:xfrm>
          <a:prstGeom prst="rect">
            <a:avLst/>
          </a:prstGeom>
          <a:noFill/>
        </p:spPr>
        <p:txBody>
          <a:bodyPr wrap="square" rtlCol="0">
            <a:spAutoFit/>
          </a:bodyPr>
          <a:lstStyle/>
          <a:p>
            <a:pPr>
              <a:spcAft>
                <a:spcPts val="1200"/>
              </a:spcAft>
            </a:pPr>
            <a:r>
              <a:rPr lang="en-US" sz="2400" b="1" u="sng" dirty="0">
                <a:solidFill>
                  <a:schemeClr val="bg1"/>
                </a:solidFill>
                <a:latin typeface="Arial" panose="020B0604020202020204" pitchFamily="34" charset="0"/>
                <a:cs typeface="Arial" panose="020B0604020202020204" pitchFamily="34" charset="0"/>
              </a:rPr>
              <a:t>Urgent</a:t>
            </a:r>
            <a:r>
              <a:rPr lang="en-US" sz="2400" u="sng" dirty="0">
                <a:solidFill>
                  <a:schemeClr val="bg1"/>
                </a:solidFill>
                <a:latin typeface="Arial" panose="020B0604020202020204" pitchFamily="34" charset="0"/>
                <a:cs typeface="Arial" panose="020B0604020202020204" pitchFamily="34" charset="0"/>
              </a:rPr>
              <a:t> </a:t>
            </a:r>
          </a:p>
          <a:p>
            <a:r>
              <a:rPr lang="en-US" sz="1600" dirty="0">
                <a:solidFill>
                  <a:schemeClr val="bg1"/>
                </a:solidFill>
                <a:latin typeface="Arial" panose="020B0604020202020204" pitchFamily="34" charset="0"/>
                <a:cs typeface="Arial" panose="020B0604020202020204" pitchFamily="34" charset="0"/>
              </a:rPr>
              <a:t>Member expresses dissatisfaction with any broker activity or conduct that </a:t>
            </a:r>
            <a:r>
              <a:rPr lang="en-US" sz="1600" b="1" u="sng" dirty="0">
                <a:solidFill>
                  <a:schemeClr val="bg1"/>
                </a:solidFill>
                <a:latin typeface="Arial" panose="020B0604020202020204" pitchFamily="34" charset="0"/>
                <a:cs typeface="Arial" panose="020B0604020202020204" pitchFamily="34" charset="0"/>
              </a:rPr>
              <a:t>IS</a:t>
            </a:r>
            <a:r>
              <a:rPr lang="en-US" sz="1600" b="1" dirty="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related to: </a:t>
            </a:r>
          </a:p>
          <a:p>
            <a:pPr marL="174625" indent="-174625">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Privacy concern</a:t>
            </a:r>
          </a:p>
          <a:p>
            <a:pPr marL="174625" indent="-174625">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Access to care</a:t>
            </a:r>
          </a:p>
          <a:p>
            <a:pPr marL="174625" indent="-174625">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Premium payment</a:t>
            </a:r>
          </a:p>
          <a:p>
            <a:pPr marL="174625" indent="-174625">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Benefit misinterpretation</a:t>
            </a:r>
          </a:p>
          <a:p>
            <a:endParaRPr lang="en-US" dirty="0">
              <a:solidFill>
                <a:schemeClr val="bg1"/>
              </a:solidFill>
            </a:endParaRP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dirty="0">
                <a:solidFill>
                  <a:schemeClr val="accent1"/>
                </a:solidFill>
              </a:rPr>
              <a:t>Commercial-related complaints are classified as either Immediate Need </a:t>
            </a:r>
            <a:br>
              <a:rPr lang="en-US" dirty="0">
                <a:solidFill>
                  <a:schemeClr val="accent1"/>
                </a:solidFill>
              </a:rPr>
            </a:br>
            <a:r>
              <a:rPr lang="en-US" dirty="0">
                <a:solidFill>
                  <a:schemeClr val="accent1"/>
                </a:solidFill>
              </a:rPr>
              <a:t>or Urgent</a:t>
            </a:r>
          </a:p>
        </p:txBody>
      </p:sp>
      <p:sp>
        <p:nvSpPr>
          <p:cNvPr id="2" name="TextBox 1"/>
          <p:cNvSpPr txBox="1"/>
          <p:nvPr/>
        </p:nvSpPr>
        <p:spPr>
          <a:xfrm>
            <a:off x="382675" y="4916573"/>
            <a:ext cx="3553905" cy="830997"/>
          </a:xfrm>
          <a:prstGeom prst="rect">
            <a:avLst/>
          </a:prstGeom>
          <a:noFill/>
        </p:spPr>
        <p:txBody>
          <a:bodyPr wrap="square" rtlCol="0">
            <a:spAutoFit/>
          </a:bodyPr>
          <a:lstStyle/>
          <a:p>
            <a:r>
              <a:rPr lang="en-US" sz="1600" dirty="0">
                <a:solidFill>
                  <a:schemeClr val="tx2"/>
                </a:solidFill>
                <a:latin typeface="Arial" panose="020B0604020202020204" pitchFamily="34" charset="0"/>
                <a:cs typeface="Arial" panose="020B0604020202020204" pitchFamily="34" charset="0"/>
              </a:rPr>
              <a:t>Note: “Commercial” encompasses both  Group and Individual line of business</a:t>
            </a:r>
          </a:p>
        </p:txBody>
      </p:sp>
    </p:spTree>
    <p:extLst>
      <p:ext uri="{BB962C8B-B14F-4D97-AF65-F5344CB8AC3E}">
        <p14:creationId xmlns:p14="http://schemas.microsoft.com/office/powerpoint/2010/main" val="265056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Pentagon 4"/>
          <p:cNvSpPr/>
          <p:nvPr/>
        </p:nvSpPr>
        <p:spPr>
          <a:xfrm>
            <a:off x="365760" y="3037645"/>
            <a:ext cx="4263405" cy="2947216"/>
          </a:xfrm>
          <a:prstGeom prst="homePlate">
            <a:avLst>
              <a:gd name="adj" fmla="val 2373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50974" y="3162336"/>
            <a:ext cx="3262233" cy="2339102"/>
          </a:xfrm>
          <a:prstGeom prst="rect">
            <a:avLst/>
          </a:prstGeom>
          <a:noFill/>
        </p:spPr>
        <p:txBody>
          <a:bodyPr wrap="square" rtlCol="0">
            <a:spAutoFit/>
          </a:bodyPr>
          <a:lstStyle/>
          <a:p>
            <a:pPr>
              <a:spcAft>
                <a:spcPts val="1200"/>
              </a:spcAft>
            </a:pPr>
            <a:r>
              <a:rPr lang="en-US" sz="2400" b="1" u="sng" dirty="0">
                <a:solidFill>
                  <a:schemeClr val="bg1"/>
                </a:solidFill>
                <a:latin typeface="Arial" panose="020B0604020202020204" pitchFamily="34" charset="0"/>
                <a:cs typeface="Arial" panose="020B0604020202020204" pitchFamily="34" charset="0"/>
              </a:rPr>
              <a:t>Immediate Need </a:t>
            </a:r>
          </a:p>
          <a:p>
            <a:r>
              <a:rPr lang="en-US" sz="1600" dirty="0">
                <a:solidFill>
                  <a:schemeClr val="bg1"/>
                </a:solidFill>
                <a:latin typeface="Arial" panose="020B0604020202020204" pitchFamily="34" charset="0"/>
                <a:cs typeface="Arial" panose="020B0604020202020204" pitchFamily="34" charset="0"/>
              </a:rPr>
              <a:t>Member expresses dissatisfaction with any broker activity or conduct that </a:t>
            </a:r>
            <a:r>
              <a:rPr lang="en-US" sz="1600" b="1" u="sng" dirty="0">
                <a:solidFill>
                  <a:schemeClr val="bg1"/>
                </a:solidFill>
                <a:latin typeface="Arial" panose="020B0604020202020204" pitchFamily="34" charset="0"/>
                <a:cs typeface="Arial" panose="020B0604020202020204" pitchFamily="34" charset="0"/>
              </a:rPr>
              <a:t>IS NOT </a:t>
            </a:r>
            <a:r>
              <a:rPr lang="en-US" sz="1600" dirty="0">
                <a:solidFill>
                  <a:schemeClr val="bg1"/>
                </a:solidFill>
                <a:latin typeface="Arial" panose="020B0604020202020204" pitchFamily="34" charset="0"/>
                <a:cs typeface="Arial" panose="020B0604020202020204" pitchFamily="34" charset="0"/>
              </a:rPr>
              <a:t>related to: </a:t>
            </a:r>
            <a:endParaRPr lang="en-US" sz="1600" b="1" dirty="0">
              <a:solidFill>
                <a:schemeClr val="bg1"/>
              </a:solidFill>
              <a:latin typeface="Arial" panose="020B0604020202020204" pitchFamily="34" charset="0"/>
              <a:cs typeface="Arial" panose="020B0604020202020204" pitchFamily="34" charset="0"/>
            </a:endParaRP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Access to care </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Limited access to</a:t>
            </a:r>
          </a:p>
          <a:p>
            <a:pPr marL="233363" lvl="1" indent="-233363"/>
            <a:r>
              <a:rPr lang="en-US" sz="1600" dirty="0">
                <a:solidFill>
                  <a:schemeClr val="bg1"/>
                </a:solidFill>
                <a:latin typeface="Arial" panose="020B0604020202020204" pitchFamily="34" charset="0"/>
                <a:cs typeface="Arial" panose="020B0604020202020204" pitchFamily="34" charset="0"/>
              </a:rPr>
              <a:t> 	medical services </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Part D services</a:t>
            </a:r>
          </a:p>
        </p:txBody>
      </p:sp>
      <p:sp>
        <p:nvSpPr>
          <p:cNvPr id="6" name="Arrow: Pentagon 5"/>
          <p:cNvSpPr/>
          <p:nvPr/>
        </p:nvSpPr>
        <p:spPr>
          <a:xfrm rot="10800000">
            <a:off x="3998421" y="1458441"/>
            <a:ext cx="4291500" cy="3114230"/>
          </a:xfrm>
          <a:prstGeom prst="homePlate">
            <a:avLst>
              <a:gd name="adj" fmla="val 23709"/>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756069" y="1616528"/>
            <a:ext cx="3431967" cy="2585323"/>
          </a:xfrm>
          <a:prstGeom prst="rect">
            <a:avLst/>
          </a:prstGeom>
          <a:noFill/>
        </p:spPr>
        <p:txBody>
          <a:bodyPr wrap="square" rtlCol="0">
            <a:spAutoFit/>
          </a:bodyPr>
          <a:lstStyle/>
          <a:p>
            <a:pPr>
              <a:spcAft>
                <a:spcPts val="1200"/>
              </a:spcAft>
            </a:pPr>
            <a:r>
              <a:rPr lang="en-US" sz="2400" b="1" u="sng" dirty="0">
                <a:solidFill>
                  <a:schemeClr val="bg1"/>
                </a:solidFill>
                <a:latin typeface="Arial" panose="020B0604020202020204" pitchFamily="34" charset="0"/>
                <a:cs typeface="Arial" panose="020B0604020202020204" pitchFamily="34" charset="0"/>
              </a:rPr>
              <a:t>Urgent</a:t>
            </a:r>
            <a:r>
              <a:rPr lang="en-US" sz="2400" b="1" dirty="0">
                <a:solidFill>
                  <a:schemeClr val="bg1"/>
                </a:solidFill>
                <a:latin typeface="Arial" panose="020B0604020202020204" pitchFamily="34" charset="0"/>
                <a:cs typeface="Arial" panose="020B0604020202020204" pitchFamily="34" charset="0"/>
              </a:rPr>
              <a:t> </a:t>
            </a:r>
            <a:r>
              <a:rPr lang="en-US" sz="2400" u="sng" dirty="0">
                <a:solidFill>
                  <a:schemeClr val="bg1"/>
                </a:solidFill>
                <a:latin typeface="Arial" panose="020B0604020202020204" pitchFamily="34" charset="0"/>
                <a:cs typeface="Arial" panose="020B0604020202020204" pitchFamily="34" charset="0"/>
              </a:rPr>
              <a:t> </a:t>
            </a:r>
          </a:p>
          <a:p>
            <a:r>
              <a:rPr lang="en-US" sz="1600" dirty="0">
                <a:solidFill>
                  <a:schemeClr val="bg1"/>
                </a:solidFill>
                <a:latin typeface="Arial" panose="020B0604020202020204" pitchFamily="34" charset="0"/>
                <a:cs typeface="Arial" panose="020B0604020202020204" pitchFamily="34" charset="0"/>
              </a:rPr>
              <a:t>Member expresses dissatisfaction with any broker activity or conduct that </a:t>
            </a:r>
            <a:r>
              <a:rPr lang="en-US" sz="1600" b="1" u="sng" dirty="0">
                <a:solidFill>
                  <a:schemeClr val="bg1"/>
                </a:solidFill>
                <a:latin typeface="Arial" panose="020B0604020202020204" pitchFamily="34" charset="0"/>
                <a:cs typeface="Arial" panose="020B0604020202020204" pitchFamily="34" charset="0"/>
              </a:rPr>
              <a:t>IS</a:t>
            </a:r>
            <a:r>
              <a:rPr lang="en-US" sz="1600" b="1" dirty="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related to:</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Access to care but no immediate need exists </a:t>
            </a:r>
          </a:p>
          <a:p>
            <a:pPr marL="233363" indent="-233363">
              <a:buFont typeface="Wingdings" panose="05000000000000000000" pitchFamily="2" charset="2"/>
              <a:buChar char="§"/>
            </a:pPr>
            <a:r>
              <a:rPr lang="en-US" sz="1600" dirty="0">
                <a:solidFill>
                  <a:schemeClr val="bg1"/>
                </a:solidFill>
                <a:latin typeface="Arial" panose="020B0604020202020204" pitchFamily="34" charset="0"/>
                <a:cs typeface="Arial" panose="020B0604020202020204" pitchFamily="34" charset="0"/>
              </a:rPr>
              <a:t>Part D, when need for medication falls within three to 14 days of medication left</a:t>
            </a:r>
          </a:p>
        </p:txBody>
      </p:sp>
      <p:sp>
        <p:nvSpPr>
          <p:cNvPr id="3" name="Title 2"/>
          <p:cNvSpPr>
            <a:spLocks noGrp="1"/>
          </p:cNvSpPr>
          <p:nvPr>
            <p:ph type="title"/>
          </p:nvPr>
        </p:nvSpPr>
        <p:spPr>
          <a:xfrm>
            <a:off x="365760" y="365760"/>
            <a:ext cx="8569968" cy="566207"/>
          </a:xfrm>
        </p:spPr>
        <p:txBody>
          <a:bodyPr lIns="0" tIns="0" rIns="0" bIns="0" anchor="t" anchorCtr="0">
            <a:noAutofit/>
          </a:bodyPr>
          <a:lstStyle/>
          <a:p>
            <a:pPr algn="l"/>
            <a:r>
              <a:rPr lang="en-US" dirty="0"/>
              <a:t>Medicare-related complaints are classified as either Immediate Need </a:t>
            </a:r>
            <a:br>
              <a:rPr lang="en-US" dirty="0"/>
            </a:br>
            <a:r>
              <a:rPr lang="en-US" dirty="0"/>
              <a:t>or Urgent</a:t>
            </a:r>
          </a:p>
        </p:txBody>
      </p:sp>
    </p:spTree>
    <p:extLst>
      <p:ext uri="{BB962C8B-B14F-4D97-AF65-F5344CB8AC3E}">
        <p14:creationId xmlns:p14="http://schemas.microsoft.com/office/powerpoint/2010/main" val="17756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5760" y="1188720"/>
            <a:ext cx="8503920" cy="3100380"/>
          </a:xfrm>
        </p:spPr>
        <p:txBody>
          <a:bodyPr lIns="0" tIns="0" rIns="0" bIns="0">
            <a:noAutofit/>
          </a:bodyPr>
          <a:lstStyle/>
          <a:p>
            <a:pPr marL="0" indent="0">
              <a:lnSpc>
                <a:spcPct val="100000"/>
              </a:lnSpc>
              <a:spcBef>
                <a:spcPts val="0"/>
              </a:spcBef>
              <a:buNone/>
            </a:pPr>
            <a:r>
              <a:rPr lang="en-US" sz="1800" b="1" dirty="0">
                <a:solidFill>
                  <a:schemeClr val="tx2"/>
                </a:solidFill>
                <a:latin typeface="Arial" panose="020B0604020202020204" pitchFamily="34" charset="0"/>
                <a:cs typeface="Arial" panose="020B0604020202020204" pitchFamily="34" charset="0"/>
              </a:rPr>
              <a:t>If a member calls with the intention of filing a complaint against a broker:</a:t>
            </a:r>
          </a:p>
          <a:p>
            <a:pPr marL="231775" indent="-231775">
              <a:lnSpc>
                <a:spcPct val="100000"/>
              </a:lnSpc>
              <a:spcBef>
                <a:spcPts val="0"/>
              </a:spcBef>
            </a:pPr>
            <a:r>
              <a:rPr lang="en-US" sz="1600" dirty="0">
                <a:solidFill>
                  <a:schemeClr val="tx2"/>
                </a:solidFill>
                <a:latin typeface="Arial" panose="020B0604020202020204" pitchFamily="34" charset="0"/>
                <a:cs typeface="Arial" panose="020B0604020202020204" pitchFamily="34" charset="0"/>
              </a:rPr>
              <a:t>Customer Service will document and track the call with details of the member’s dissatisfaction.</a:t>
            </a:r>
          </a:p>
          <a:p>
            <a:pPr marL="231775" indent="-231775">
              <a:lnSpc>
                <a:spcPct val="100000"/>
              </a:lnSpc>
              <a:spcBef>
                <a:spcPts val="0"/>
              </a:spcBef>
              <a:spcAft>
                <a:spcPts val="1200"/>
              </a:spcAft>
            </a:pPr>
            <a:r>
              <a:rPr lang="en-US" sz="1600" dirty="0">
                <a:solidFill>
                  <a:schemeClr val="tx2"/>
                </a:solidFill>
                <a:latin typeface="Arial" panose="020B0604020202020204" pitchFamily="34" charset="0"/>
                <a:cs typeface="Arial" panose="020B0604020202020204" pitchFamily="34" charset="0"/>
              </a:rPr>
              <a:t>Customer Service will escalate to determine appropriate action, if applicable.</a:t>
            </a:r>
          </a:p>
          <a:p>
            <a:pPr marL="0" indent="0">
              <a:lnSpc>
                <a:spcPct val="100000"/>
              </a:lnSpc>
              <a:spcBef>
                <a:spcPts val="0"/>
              </a:spcBef>
              <a:buNone/>
            </a:pPr>
            <a:r>
              <a:rPr lang="en-US" sz="1800" b="1" dirty="0">
                <a:solidFill>
                  <a:schemeClr val="tx2"/>
                </a:solidFill>
                <a:latin typeface="Arial" panose="020B0604020202020204" pitchFamily="34" charset="0"/>
                <a:cs typeface="Arial" panose="020B0604020202020204" pitchFamily="34" charset="0"/>
              </a:rPr>
              <a:t>If a member calls with the intention of filing an appeal or grievance against a broker:</a:t>
            </a:r>
          </a:p>
          <a:p>
            <a:pPr marL="231775" indent="-231775">
              <a:lnSpc>
                <a:spcPct val="100000"/>
              </a:lnSpc>
              <a:spcBef>
                <a:spcPts val="0"/>
              </a:spcBef>
            </a:pPr>
            <a:r>
              <a:rPr lang="en-US" sz="1600" dirty="0">
                <a:solidFill>
                  <a:schemeClr val="tx2"/>
                </a:solidFill>
                <a:latin typeface="Arial" panose="020B0604020202020204" pitchFamily="34" charset="0"/>
                <a:cs typeface="Arial" panose="020B0604020202020204" pitchFamily="34" charset="0"/>
              </a:rPr>
              <a:t>Customer Service will follow the appeal or grievance process at the request of the member.</a:t>
            </a:r>
          </a:p>
          <a:p>
            <a:pPr marL="231775" indent="-231775">
              <a:lnSpc>
                <a:spcPct val="100000"/>
              </a:lnSpc>
              <a:spcBef>
                <a:spcPts val="0"/>
              </a:spcBef>
            </a:pPr>
            <a:r>
              <a:rPr lang="en-US" sz="1600" dirty="0">
                <a:solidFill>
                  <a:schemeClr val="tx2"/>
                </a:solidFill>
                <a:latin typeface="Arial" panose="020B0604020202020204" pitchFamily="34" charset="0"/>
                <a:cs typeface="Arial" panose="020B0604020202020204" pitchFamily="34" charset="0"/>
              </a:rPr>
              <a:t>Appeals and Grievance department will review, research and follow up with the member on the outcome. </a:t>
            </a:r>
          </a:p>
          <a:p>
            <a:pPr marL="231775" indent="-231775">
              <a:lnSpc>
                <a:spcPct val="100000"/>
              </a:lnSpc>
              <a:spcBef>
                <a:spcPts val="0"/>
              </a:spcBef>
            </a:pPr>
            <a:r>
              <a:rPr lang="en-US" sz="1600" dirty="0">
                <a:solidFill>
                  <a:schemeClr val="tx2"/>
                </a:solidFill>
                <a:latin typeface="Arial" panose="020B0604020202020204" pitchFamily="34" charset="0"/>
                <a:cs typeface="Arial" panose="020B0604020202020204" pitchFamily="34" charset="0"/>
              </a:rPr>
              <a:t>Appeals and Grievance will notify the Manager of Broker Services and provide details of the appeal/grievance. </a:t>
            </a:r>
          </a:p>
          <a:p>
            <a:pPr marL="231775" indent="-231775">
              <a:lnSpc>
                <a:spcPct val="100000"/>
              </a:lnSpc>
              <a:spcBef>
                <a:spcPts val="0"/>
              </a:spcBef>
            </a:pPr>
            <a:r>
              <a:rPr lang="en-US" sz="1600" dirty="0">
                <a:solidFill>
                  <a:schemeClr val="tx2"/>
                </a:solidFill>
                <a:latin typeface="Arial" panose="020B0604020202020204" pitchFamily="34" charset="0"/>
                <a:cs typeface="Arial" panose="020B0604020202020204" pitchFamily="34" charset="0"/>
              </a:rPr>
              <a:t>The Manager of Broker Services will follow up with the broker on a formal outcome of the complaint.</a:t>
            </a:r>
          </a:p>
          <a:p>
            <a:pPr marL="0" indent="0">
              <a:lnSpc>
                <a:spcPct val="100000"/>
              </a:lnSpc>
              <a:buNone/>
            </a:pPr>
            <a:endParaRPr lang="en-US" sz="1800" dirty="0">
              <a:solidFill>
                <a:schemeClr val="tx2"/>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dirty="0"/>
              <a:t>Member’s Right to File a Grievance</a:t>
            </a:r>
          </a:p>
        </p:txBody>
      </p:sp>
      <p:sp>
        <p:nvSpPr>
          <p:cNvPr id="2" name="Rounded Rectangle 1"/>
          <p:cNvSpPr/>
          <p:nvPr/>
        </p:nvSpPr>
        <p:spPr>
          <a:xfrm>
            <a:off x="2020679" y="4570793"/>
            <a:ext cx="5059390" cy="16275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155364" y="4677650"/>
            <a:ext cx="4807139" cy="1410643"/>
          </a:xfrm>
          <a:prstGeom prst="rect">
            <a:avLst/>
          </a:prstGeom>
          <a:noFill/>
        </p:spPr>
        <p:txBody>
          <a:bodyPr wrap="square" rtlCol="0">
            <a:spAutoFit/>
          </a:bodyPr>
          <a:lstStyle/>
          <a:p>
            <a:pPr fontAlgn="base">
              <a:spcAft>
                <a:spcPts val="200"/>
              </a:spcAft>
            </a:pPr>
            <a:r>
              <a:rPr lang="en-US" sz="1400" b="1" dirty="0">
                <a:solidFill>
                  <a:schemeClr val="bg1"/>
                </a:solidFill>
                <a:latin typeface="Arial" panose="020B0604020202020204" pitchFamily="34" charset="0"/>
                <a:cs typeface="Arial" panose="020B0604020202020204" pitchFamily="34" charset="0"/>
              </a:rPr>
              <a:t>Grievances include but are not limited to the following:</a:t>
            </a:r>
          </a:p>
          <a:p>
            <a:pPr marL="233363" indent="-233363" fontAlgn="base">
              <a:buFont typeface="Wingdings" panose="05000000000000000000" pitchFamily="2" charset="2"/>
              <a:buChar char="§"/>
            </a:pPr>
            <a:r>
              <a:rPr lang="en-US" sz="1400" dirty="0">
                <a:solidFill>
                  <a:schemeClr val="bg1"/>
                </a:solidFill>
                <a:latin typeface="Arial" panose="020B0604020202020204" pitchFamily="34" charset="0"/>
                <a:cs typeface="Arial" panose="020B0604020202020204" pitchFamily="34" charset="0"/>
              </a:rPr>
              <a:t>Unprofessional behavior </a:t>
            </a:r>
          </a:p>
          <a:p>
            <a:pPr marL="233363" indent="-233363" fontAlgn="base">
              <a:buFont typeface="Wingdings" panose="05000000000000000000" pitchFamily="2" charset="2"/>
              <a:buChar char="§"/>
            </a:pPr>
            <a:r>
              <a:rPr lang="en-US" sz="1400" dirty="0">
                <a:solidFill>
                  <a:schemeClr val="bg1"/>
                </a:solidFill>
                <a:latin typeface="Arial" panose="020B0604020202020204" pitchFamily="34" charset="0"/>
                <a:cs typeface="Arial" panose="020B0604020202020204" pitchFamily="34" charset="0"/>
              </a:rPr>
              <a:t>Language or cultural competency issues </a:t>
            </a:r>
          </a:p>
          <a:p>
            <a:pPr marL="233363" indent="-233363" fontAlgn="base">
              <a:buFont typeface="Wingdings" panose="05000000000000000000" pitchFamily="2" charset="2"/>
              <a:buChar char="§"/>
            </a:pPr>
            <a:r>
              <a:rPr lang="en-US" sz="1400" dirty="0">
                <a:solidFill>
                  <a:schemeClr val="bg1"/>
                </a:solidFill>
                <a:latin typeface="Arial" panose="020B0604020202020204" pitchFamily="34" charset="0"/>
                <a:cs typeface="Arial" panose="020B0604020202020204" pitchFamily="34" charset="0"/>
              </a:rPr>
              <a:t>Customer service, marketing or sales complaints</a:t>
            </a:r>
          </a:p>
          <a:p>
            <a:pPr marL="233363" indent="-233363" fontAlgn="base">
              <a:buFont typeface="Wingdings" panose="05000000000000000000" pitchFamily="2" charset="2"/>
              <a:buChar char="§"/>
            </a:pPr>
            <a:r>
              <a:rPr lang="en-US" sz="1400" dirty="0">
                <a:solidFill>
                  <a:schemeClr val="bg1"/>
                </a:solidFill>
                <a:latin typeface="Arial" panose="020B0604020202020204" pitchFamily="34" charset="0"/>
                <a:cs typeface="Arial" panose="020B0604020202020204" pitchFamily="34" charset="0"/>
              </a:rPr>
              <a:t>Confidentiality or privacy issues</a:t>
            </a:r>
          </a:p>
          <a:p>
            <a:pPr marL="233363" indent="-233363" fontAlgn="base">
              <a:spcAft>
                <a:spcPts val="200"/>
              </a:spcAft>
              <a:buFont typeface="Wingdings" panose="05000000000000000000" pitchFamily="2" charset="2"/>
              <a:buChar char="§"/>
            </a:pPr>
            <a:r>
              <a:rPr lang="en-US" sz="1400" dirty="0">
                <a:solidFill>
                  <a:schemeClr val="bg1"/>
                </a:solidFill>
                <a:latin typeface="Arial" panose="020B0604020202020204" pitchFamily="34" charset="0"/>
                <a:cs typeface="Arial" panose="020B0604020202020204" pitchFamily="34" charset="0"/>
              </a:rPr>
              <a:t>Lack of access to records</a:t>
            </a:r>
          </a:p>
        </p:txBody>
      </p:sp>
    </p:spTree>
    <p:extLst>
      <p:ext uri="{BB962C8B-B14F-4D97-AF65-F5344CB8AC3E}">
        <p14:creationId xmlns:p14="http://schemas.microsoft.com/office/powerpoint/2010/main" val="108374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268980" y="1482631"/>
            <a:ext cx="2743200" cy="4394467"/>
          </a:xfrm>
          <a:prstGeom prst="rect">
            <a:avLst/>
          </a:prstGeom>
          <a:solidFill>
            <a:srgbClr val="5D83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172200" y="1482631"/>
            <a:ext cx="2743200" cy="4394467"/>
          </a:xfrm>
          <a:prstGeom prst="rect">
            <a:avLst/>
          </a:prstGeom>
          <a:solidFill>
            <a:srgbClr val="1B21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65760" y="1482631"/>
            <a:ext cx="2743200" cy="439446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02920" y="1607774"/>
            <a:ext cx="2468880" cy="2846933"/>
          </a:xfrm>
          <a:prstGeom prst="rect">
            <a:avLst/>
          </a:prstGeom>
          <a:noFill/>
          <a:ln>
            <a:noFill/>
          </a:ln>
        </p:spPr>
        <p:txBody>
          <a:bodyPr wrap="square" lIns="0" tIns="0" rIns="0" bIns="0" rtlCol="0">
            <a:spAutoFit/>
          </a:bodyPr>
          <a:lstStyle/>
          <a:p>
            <a:pPr algn="ctr">
              <a:spcAft>
                <a:spcPts val="600"/>
              </a:spcAft>
            </a:pPr>
            <a:r>
              <a:rPr lang="en-US" b="1" dirty="0">
                <a:solidFill>
                  <a:schemeClr val="accent1"/>
                </a:solidFill>
                <a:latin typeface="Arial" panose="020B0604020202020204" pitchFamily="34" charset="0"/>
                <a:cs typeface="Arial" panose="020B0604020202020204" pitchFamily="34" charset="0"/>
              </a:rPr>
              <a:t>First Complaint</a:t>
            </a:r>
          </a:p>
          <a:p>
            <a:r>
              <a:rPr lang="en-US" sz="1400" dirty="0">
                <a:latin typeface="Arial" panose="020B0604020202020204" pitchFamily="34" charset="0"/>
                <a:cs typeface="Arial" panose="020B0604020202020204" pitchFamily="34" charset="0"/>
              </a:rPr>
              <a:t>A conference call will be held between the Broker Services Manager and the broker to determine if the complaint is founded or unfounded. </a:t>
            </a:r>
          </a:p>
          <a:p>
            <a:endParaRPr lang="en-US" sz="8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Details of the conversation and outcome will be documented and reported to the VP of Sales and the directors of Commercial, Individual and Medicare Sales.</a:t>
            </a:r>
            <a:endParaRPr lang="en-US" sz="800" dirty="0"/>
          </a:p>
        </p:txBody>
      </p:sp>
      <p:sp>
        <p:nvSpPr>
          <p:cNvPr id="7" name="TextBox 6"/>
          <p:cNvSpPr txBox="1"/>
          <p:nvPr/>
        </p:nvSpPr>
        <p:spPr>
          <a:xfrm>
            <a:off x="3406140" y="1608208"/>
            <a:ext cx="2468880" cy="4047262"/>
          </a:xfrm>
          <a:prstGeom prst="rect">
            <a:avLst/>
          </a:prstGeom>
          <a:noFill/>
          <a:ln>
            <a:noFill/>
          </a:ln>
        </p:spPr>
        <p:txBody>
          <a:bodyPr wrap="square" lIns="0" tIns="0" rIns="0" bIns="0" rtlCol="0">
            <a:spAutoFit/>
          </a:bodyPr>
          <a:lstStyle/>
          <a:p>
            <a:pPr algn="ctr">
              <a:spcAft>
                <a:spcPts val="600"/>
              </a:spcAft>
            </a:pPr>
            <a:r>
              <a:rPr lang="en-US" b="1" dirty="0">
                <a:solidFill>
                  <a:schemeClr val="bg1"/>
                </a:solidFill>
                <a:latin typeface="Arial" panose="020B0604020202020204" pitchFamily="34" charset="0"/>
                <a:cs typeface="Arial" panose="020B0604020202020204" pitchFamily="34" charset="0"/>
              </a:rPr>
              <a:t>Second Complaint</a:t>
            </a:r>
          </a:p>
          <a:p>
            <a:r>
              <a:rPr lang="en-US" sz="1400" dirty="0">
                <a:solidFill>
                  <a:schemeClr val="bg1"/>
                </a:solidFill>
                <a:latin typeface="Arial" panose="020B0604020202020204" pitchFamily="34" charset="0"/>
                <a:cs typeface="Arial" panose="020B0604020202020204" pitchFamily="34" charset="0"/>
              </a:rPr>
              <a:t>An interview will be conducted between the Broker Services Manager, Sales Directors and the broker to determine if the complaint is founded or unfounded. </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A field evaluation will also be conducted to determine any learning opportunities and improvements to sales techniques.</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Details of the interview and outcome will be documented and reported to the VP of Sales and Corporate Integrity Officer.</a:t>
            </a:r>
          </a:p>
        </p:txBody>
      </p:sp>
      <p:sp>
        <p:nvSpPr>
          <p:cNvPr id="8" name="TextBox 7"/>
          <p:cNvSpPr txBox="1"/>
          <p:nvPr/>
        </p:nvSpPr>
        <p:spPr>
          <a:xfrm>
            <a:off x="6326992" y="1613575"/>
            <a:ext cx="2468880" cy="3831818"/>
          </a:xfrm>
          <a:prstGeom prst="rect">
            <a:avLst/>
          </a:prstGeom>
          <a:noFill/>
          <a:ln>
            <a:noFill/>
          </a:ln>
        </p:spPr>
        <p:txBody>
          <a:bodyPr wrap="square" lIns="0" tIns="0" rIns="0" bIns="0" rtlCol="0">
            <a:spAutoFit/>
          </a:bodyPr>
          <a:lstStyle/>
          <a:p>
            <a:pPr algn="ctr">
              <a:spcAft>
                <a:spcPts val="600"/>
              </a:spcAft>
            </a:pPr>
            <a:r>
              <a:rPr lang="en-US" b="1" dirty="0">
                <a:solidFill>
                  <a:schemeClr val="bg1"/>
                </a:solidFill>
                <a:latin typeface="Arial" panose="020B0604020202020204" pitchFamily="34" charset="0"/>
                <a:cs typeface="Arial" panose="020B0604020202020204" pitchFamily="34" charset="0"/>
              </a:rPr>
              <a:t>Third Complaint</a:t>
            </a:r>
          </a:p>
          <a:p>
            <a:r>
              <a:rPr lang="en-US" sz="1400" dirty="0">
                <a:solidFill>
                  <a:schemeClr val="bg1"/>
                </a:solidFill>
                <a:latin typeface="Arial" panose="020B0604020202020204" pitchFamily="34" charset="0"/>
                <a:cs typeface="Arial" panose="020B0604020202020204" pitchFamily="34" charset="0"/>
              </a:rPr>
              <a:t>If three or more complaints are received within the same calendar year, it is grounds for termination from selling all products at the discretion of the Health Plans. </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The broker may be considered for reinstatement after no less than 12 months and subject to completing Broker Services onboarding and training programs. </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Florida Statutes: </a:t>
            </a:r>
          </a:p>
          <a:p>
            <a:r>
              <a:rPr lang="en-US" sz="1400" dirty="0">
                <a:solidFill>
                  <a:schemeClr val="bg1"/>
                </a:solidFill>
                <a:latin typeface="Arial" panose="020B0604020202020204" pitchFamily="34" charset="0"/>
                <a:cs typeface="Arial" panose="020B0604020202020204" pitchFamily="34" charset="0"/>
              </a:rPr>
              <a:t>30- to 60-day notice prior to termination</a:t>
            </a:r>
            <a:endParaRPr lang="en-US" dirty="0">
              <a:solidFill>
                <a:schemeClr val="bg1"/>
              </a:solidFill>
            </a:endParaRP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b="0" dirty="0"/>
              <a:t>Policy and Procedure for a </a:t>
            </a:r>
            <a:r>
              <a:rPr lang="en-US" dirty="0"/>
              <a:t>Commercial </a:t>
            </a:r>
            <a:r>
              <a:rPr lang="en-US" b="0" dirty="0"/>
              <a:t>Broker Complaint</a:t>
            </a:r>
          </a:p>
        </p:txBody>
      </p:sp>
    </p:spTree>
    <p:extLst>
      <p:ext uri="{BB962C8B-B14F-4D97-AF65-F5344CB8AC3E}">
        <p14:creationId xmlns:p14="http://schemas.microsoft.com/office/powerpoint/2010/main" val="164543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217513D-646D-1C48-AFA9-2A95409F57E4}"/>
              </a:ext>
            </a:extLst>
          </p:cNvPr>
          <p:cNvSpPr/>
          <p:nvPr/>
        </p:nvSpPr>
        <p:spPr>
          <a:xfrm>
            <a:off x="3268980" y="1482631"/>
            <a:ext cx="2743200" cy="4502533"/>
          </a:xfrm>
          <a:prstGeom prst="rect">
            <a:avLst/>
          </a:prstGeom>
          <a:solidFill>
            <a:srgbClr val="5D83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A9D8B40-E0F7-AE4E-B7E0-AF61F967F389}"/>
              </a:ext>
            </a:extLst>
          </p:cNvPr>
          <p:cNvSpPr/>
          <p:nvPr/>
        </p:nvSpPr>
        <p:spPr>
          <a:xfrm>
            <a:off x="6172200" y="1482631"/>
            <a:ext cx="2743200" cy="4502533"/>
          </a:xfrm>
          <a:prstGeom prst="rect">
            <a:avLst/>
          </a:prstGeom>
          <a:solidFill>
            <a:srgbClr val="1B21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D8AA369-78B9-E147-A4EC-B7C5C9BFFE4F}"/>
              </a:ext>
            </a:extLst>
          </p:cNvPr>
          <p:cNvSpPr/>
          <p:nvPr/>
        </p:nvSpPr>
        <p:spPr>
          <a:xfrm>
            <a:off x="365760" y="1482631"/>
            <a:ext cx="2743200" cy="450253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514388" y="1593168"/>
            <a:ext cx="2468880" cy="2939266"/>
          </a:xfrm>
          <a:prstGeom prst="rect">
            <a:avLst/>
          </a:prstGeom>
          <a:noFill/>
          <a:ln>
            <a:noFill/>
          </a:ln>
        </p:spPr>
        <p:txBody>
          <a:bodyPr wrap="square" rtlCol="0">
            <a:spAutoFit/>
          </a:bodyPr>
          <a:lstStyle/>
          <a:p>
            <a:pPr algn="ctr">
              <a:spcAft>
                <a:spcPts val="600"/>
              </a:spcAft>
            </a:pPr>
            <a:r>
              <a:rPr lang="en-US" b="1" dirty="0">
                <a:solidFill>
                  <a:schemeClr val="accent1"/>
                </a:solidFill>
                <a:latin typeface="Arial" panose="020B0604020202020204" pitchFamily="34" charset="0"/>
                <a:cs typeface="Arial" panose="020B0604020202020204" pitchFamily="34" charset="0"/>
              </a:rPr>
              <a:t>First Complaint</a:t>
            </a:r>
          </a:p>
          <a:p>
            <a:r>
              <a:rPr lang="en-US" sz="1400" dirty="0">
                <a:solidFill>
                  <a:schemeClr val="accent1"/>
                </a:solidFill>
                <a:latin typeface="Arial" panose="020B0604020202020204" pitchFamily="34" charset="0"/>
                <a:cs typeface="Arial" panose="020B0604020202020204" pitchFamily="34" charset="0"/>
              </a:rPr>
              <a:t>An interview will be conducted between the Director of Medicare Sales (Medicare Supervisor or Broker Services Manager) and the broker to determine if the complaint is founded or unfounded. </a:t>
            </a:r>
          </a:p>
          <a:p>
            <a:endParaRPr lang="en-US" sz="800" dirty="0">
              <a:solidFill>
                <a:schemeClr val="accent1"/>
              </a:solidFill>
              <a:latin typeface="Arial" panose="020B0604020202020204" pitchFamily="34" charset="0"/>
              <a:cs typeface="Arial" panose="020B0604020202020204" pitchFamily="34" charset="0"/>
            </a:endParaRPr>
          </a:p>
          <a:p>
            <a:r>
              <a:rPr lang="en-US" sz="1400" dirty="0">
                <a:solidFill>
                  <a:schemeClr val="accent1"/>
                </a:solidFill>
                <a:latin typeface="Arial" panose="020B0604020202020204" pitchFamily="34" charset="0"/>
                <a:cs typeface="Arial" panose="020B0604020202020204" pitchFamily="34" charset="0"/>
              </a:rPr>
              <a:t>Details of the interview are reported back to the Centers for Medicare &amp; Medicaid Services (CMS).</a:t>
            </a:r>
            <a:endParaRPr lang="en-US" sz="800" dirty="0">
              <a:solidFill>
                <a:schemeClr val="accent1"/>
              </a:solidFill>
            </a:endParaRPr>
          </a:p>
        </p:txBody>
      </p:sp>
      <p:sp>
        <p:nvSpPr>
          <p:cNvPr id="17" name="TextBox 16"/>
          <p:cNvSpPr txBox="1"/>
          <p:nvPr/>
        </p:nvSpPr>
        <p:spPr>
          <a:xfrm>
            <a:off x="3406140" y="1590687"/>
            <a:ext cx="2468880" cy="4278094"/>
          </a:xfrm>
          <a:prstGeom prst="rect">
            <a:avLst/>
          </a:prstGeom>
          <a:noFill/>
          <a:ln>
            <a:noFill/>
          </a:ln>
        </p:spPr>
        <p:txBody>
          <a:bodyPr wrap="square" lIns="0" tIns="0" rIns="0" bIns="0" rtlCol="0">
            <a:spAutoFit/>
          </a:bodyPr>
          <a:lstStyle/>
          <a:p>
            <a:pPr algn="ctr">
              <a:spcAft>
                <a:spcPts val="600"/>
              </a:spcAft>
            </a:pPr>
            <a:r>
              <a:rPr lang="en-US" b="1" dirty="0">
                <a:solidFill>
                  <a:schemeClr val="bg1"/>
                </a:solidFill>
                <a:latin typeface="Arial" panose="020B0604020202020204" pitchFamily="34" charset="0"/>
                <a:cs typeface="Arial" panose="020B0604020202020204" pitchFamily="34" charset="0"/>
              </a:rPr>
              <a:t>Second Complaint</a:t>
            </a:r>
          </a:p>
          <a:p>
            <a:r>
              <a:rPr lang="en-US" sz="1400" dirty="0">
                <a:solidFill>
                  <a:schemeClr val="bg1"/>
                </a:solidFill>
                <a:latin typeface="Arial" panose="020B0604020202020204" pitchFamily="34" charset="0"/>
                <a:cs typeface="Arial" panose="020B0604020202020204" pitchFamily="34" charset="0"/>
              </a:rPr>
              <a:t>An interview will be conducted between the Director of Medicare Sales (Medicare Supervisor or Broker Services Manager) and the broker to determine if the complaint is founded or unfounded. </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A field evaluation will also be conducted to determine any learning opportunities and improvement to sales techniques.</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Details of the interview are reported back to the Centers for Medicare &amp; Medicaid Services (CMS), VP of Sales, and Corporate Integrity Officer.</a:t>
            </a:r>
          </a:p>
        </p:txBody>
      </p:sp>
      <p:sp>
        <p:nvSpPr>
          <p:cNvPr id="18" name="TextBox 17"/>
          <p:cNvSpPr txBox="1"/>
          <p:nvPr/>
        </p:nvSpPr>
        <p:spPr>
          <a:xfrm>
            <a:off x="6309360" y="1590689"/>
            <a:ext cx="2468880" cy="3616375"/>
          </a:xfrm>
          <a:prstGeom prst="rect">
            <a:avLst/>
          </a:prstGeom>
          <a:noFill/>
          <a:ln>
            <a:noFill/>
          </a:ln>
        </p:spPr>
        <p:txBody>
          <a:bodyPr wrap="square" lIns="0" tIns="0" rIns="0" bIns="0" rtlCol="0">
            <a:spAutoFit/>
          </a:bodyPr>
          <a:lstStyle/>
          <a:p>
            <a:pPr algn="ctr">
              <a:spcAft>
                <a:spcPts val="600"/>
              </a:spcAft>
            </a:pPr>
            <a:r>
              <a:rPr lang="en-US" b="1" dirty="0">
                <a:solidFill>
                  <a:schemeClr val="bg1"/>
                </a:solidFill>
                <a:latin typeface="Arial" panose="020B0604020202020204" pitchFamily="34" charset="0"/>
                <a:cs typeface="Arial" panose="020B0604020202020204" pitchFamily="34" charset="0"/>
              </a:rPr>
              <a:t>Third Complaint</a:t>
            </a:r>
          </a:p>
          <a:p>
            <a:r>
              <a:rPr lang="en-US" sz="1400" dirty="0">
                <a:solidFill>
                  <a:schemeClr val="bg1"/>
                </a:solidFill>
                <a:latin typeface="Arial" panose="020B0604020202020204" pitchFamily="34" charset="0"/>
                <a:cs typeface="Arial" panose="020B0604020202020204" pitchFamily="34" charset="0"/>
              </a:rPr>
              <a:t>If three or more complaints are received within the same calendar year, it is grounds for termination from selling our Medicare products and possible appointment termination at the discretion of the Health Plan. </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Results are reported to the Centers for Medicare &amp; Medicaid Services (CMS).</a:t>
            </a:r>
          </a:p>
          <a:p>
            <a:endParaRPr lang="en-US" sz="8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Florida Statutes: </a:t>
            </a:r>
          </a:p>
          <a:p>
            <a:r>
              <a:rPr lang="en-US" sz="1400" dirty="0">
                <a:solidFill>
                  <a:schemeClr val="bg1"/>
                </a:solidFill>
                <a:latin typeface="Arial" panose="020B0604020202020204" pitchFamily="34" charset="0"/>
                <a:cs typeface="Arial" panose="020B0604020202020204" pitchFamily="34" charset="0"/>
              </a:rPr>
              <a:t>30 to 60 days notice prior to termination</a:t>
            </a:r>
          </a:p>
        </p:txBody>
      </p:sp>
      <p:sp>
        <p:nvSpPr>
          <p:cNvPr id="3" name="Title 2"/>
          <p:cNvSpPr>
            <a:spLocks noGrp="1"/>
          </p:cNvSpPr>
          <p:nvPr>
            <p:ph type="title"/>
          </p:nvPr>
        </p:nvSpPr>
        <p:spPr>
          <a:xfrm>
            <a:off x="365760" y="365760"/>
            <a:ext cx="8412480" cy="566207"/>
          </a:xfrm>
        </p:spPr>
        <p:txBody>
          <a:bodyPr lIns="0" tIns="0" rIns="0" bIns="0" anchor="t" anchorCtr="0">
            <a:noAutofit/>
          </a:bodyPr>
          <a:lstStyle/>
          <a:p>
            <a:pPr algn="l"/>
            <a:r>
              <a:rPr lang="en-US" b="0" dirty="0"/>
              <a:t>Policy and Procedure for a </a:t>
            </a:r>
            <a:r>
              <a:rPr lang="en-US" dirty="0"/>
              <a:t>Medicare </a:t>
            </a:r>
            <a:br>
              <a:rPr lang="en-US" dirty="0"/>
            </a:br>
            <a:r>
              <a:rPr lang="en-US" b="0" dirty="0"/>
              <a:t>Broker Complaint</a:t>
            </a:r>
          </a:p>
        </p:txBody>
      </p:sp>
    </p:spTree>
    <p:extLst>
      <p:ext uri="{BB962C8B-B14F-4D97-AF65-F5344CB8AC3E}">
        <p14:creationId xmlns:p14="http://schemas.microsoft.com/office/powerpoint/2010/main" val="3678424130"/>
      </p:ext>
    </p:extLst>
  </p:cSld>
  <p:clrMapOvr>
    <a:masterClrMapping/>
  </p:clrMapOvr>
</p:sld>
</file>

<file path=ppt/theme/theme1.xml><?xml version="1.0" encoding="utf-8"?>
<a:theme xmlns:a="http://schemas.openxmlformats.org/drawingml/2006/main" name="HFHP19-002_New Powerpoint Template_HFHP and AdventHealth">
  <a:themeElements>
    <a:clrScheme name="HF Colors">
      <a:dk1>
        <a:srgbClr val="000000"/>
      </a:dk1>
      <a:lt1>
        <a:srgbClr val="FFFFFF"/>
      </a:lt1>
      <a:dk2>
        <a:srgbClr val="192757"/>
      </a:dk2>
      <a:lt2>
        <a:srgbClr val="E7E6E6"/>
      </a:lt2>
      <a:accent1>
        <a:srgbClr val="192756"/>
      </a:accent1>
      <a:accent2>
        <a:srgbClr val="3D7CBC"/>
      </a:accent2>
      <a:accent3>
        <a:srgbClr val="C8C9C8"/>
      </a:accent3>
      <a:accent4>
        <a:srgbClr val="D9E6F3"/>
      </a:accent4>
      <a:accent5>
        <a:srgbClr val="286096"/>
      </a:accent5>
      <a:accent6>
        <a:srgbClr val="3E3F3E"/>
      </a:accent6>
      <a:hlink>
        <a:srgbClr val="8CB2DA"/>
      </a:hlink>
      <a:folHlink>
        <a:srgbClr val="8D284F"/>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1D394F0-82FE-BA4C-843C-5D6DE7EE6B3D}" vid="{71E87D9A-3834-EF46-BF0C-9E160265AD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Dual Logo Powerpoint Template</Template>
  <TotalTime>903</TotalTime>
  <Words>1138</Words>
  <Application>Microsoft Office PowerPoint</Application>
  <PresentationFormat>On-screen Show (4:3)</PresentationFormat>
  <Paragraphs>126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HFHP19-002_New Powerpoint Template_HFHP and AdventHealth</vt:lpstr>
      <vt:lpstr>Broker Services  Partner Integrity Program</vt:lpstr>
      <vt:lpstr>Module Description</vt:lpstr>
      <vt:lpstr>What is the Broker Services Partner Integrity Program?</vt:lpstr>
      <vt:lpstr>Broker Complaint Notifications</vt:lpstr>
      <vt:lpstr>Commercial-related complaints are classified as either Immediate Need  or Urgent</vt:lpstr>
      <vt:lpstr>Medicare-related complaints are classified as either Immediate Need  or Urgent</vt:lpstr>
      <vt:lpstr>Member’s Right to File a Grievance</vt:lpstr>
      <vt:lpstr>Policy and Procedure for a Commercial Broker Complaint</vt:lpstr>
      <vt:lpstr>Policy and Procedure for a Medicare  Broker Complaint</vt:lpstr>
      <vt:lpstr>The Health Plans views broker-related complaints as critical</vt:lpstr>
      <vt:lpstr>How to AVOID a Complaint</vt:lpstr>
      <vt:lpstr>Formal Outcome of Complaint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(44 pt)</dc:title>
  <dc:creator/>
  <cp:lastModifiedBy>Cole, Jennifer</cp:lastModifiedBy>
  <cp:revision>77</cp:revision>
  <dcterms:created xsi:type="dcterms:W3CDTF">2019-11-07T19:55:05Z</dcterms:created>
  <dcterms:modified xsi:type="dcterms:W3CDTF">2021-10-14T20:12:55Z</dcterms:modified>
</cp:coreProperties>
</file>